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66" r:id="rId2"/>
  </p:sldMasterIdLst>
  <p:notesMasterIdLst>
    <p:notesMasterId r:id="rId13"/>
  </p:notesMasterIdLst>
  <p:sldIdLst>
    <p:sldId id="26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12B78-CF0A-48CE-8756-3AE8089FCABD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0D231-0073-4522-9CB9-EE9A004B517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3992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0B8EDF-5A31-4BDD-8771-7CE476E32467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416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6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4113212"/>
          </a:xfrm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926369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4A3230-5C91-4375-BAF1-7922E5644B7E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417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7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058179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C79135E-A301-4033-95AC-01119BF88BB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FE845-166F-4370-B463-1C2FB630B8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E1A44-03B8-4E31-8897-EE52B06832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7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81035-CC87-4D1B-99F5-956B7B3E25F5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441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E1A44-03B8-4E31-8897-EE52B06832E0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557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hyperlink" Target="mailto:lgg@cs.ntust.edu.tw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7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>
                <a:solidFill>
                  <a:srgbClr val="FFFFFF"/>
                </a:solidFill>
              </a:rPr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hlinkClick r:id="rId6"/>
                </a:rPr>
                <a:t>lgg@cs.ntust.edu.tw</a:t>
              </a:r>
              <a:endParaRPr lang="en-US" altLang="zh-TW" sz="1200" b="1">
                <a:solidFill>
                  <a:srgbClr val="FFFFFF"/>
                </a:solidFill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高希均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195074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E3F667-4554-4757-8085-053D87501B12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312323" name="Rectangle 2"/>
          <p:cNvSpPr>
            <a:spLocks noChangeArrowheads="1"/>
          </p:cNvSpPr>
          <p:nvPr/>
        </p:nvSpPr>
        <p:spPr bwMode="auto">
          <a:xfrm>
            <a:off x="827088" y="3500438"/>
            <a:ext cx="7489825" cy="27368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312324" name="Line 3"/>
          <p:cNvSpPr>
            <a:spLocks noChangeShapeType="1"/>
          </p:cNvSpPr>
          <p:nvPr/>
        </p:nvSpPr>
        <p:spPr bwMode="auto">
          <a:xfrm>
            <a:off x="1905000" y="12954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312325" name="Line 4"/>
          <p:cNvSpPr>
            <a:spLocks noChangeShapeType="1"/>
          </p:cNvSpPr>
          <p:nvPr/>
        </p:nvSpPr>
        <p:spPr bwMode="auto">
          <a:xfrm>
            <a:off x="1905000" y="34290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312326" name="Line 5"/>
          <p:cNvSpPr>
            <a:spLocks noChangeShapeType="1"/>
          </p:cNvSpPr>
          <p:nvPr/>
        </p:nvSpPr>
        <p:spPr bwMode="auto">
          <a:xfrm>
            <a:off x="3657600" y="13716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312327" name="Line 6"/>
          <p:cNvSpPr>
            <a:spLocks noChangeShapeType="1"/>
          </p:cNvSpPr>
          <p:nvPr/>
        </p:nvSpPr>
        <p:spPr bwMode="auto">
          <a:xfrm>
            <a:off x="5181600" y="14478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312328" name="Text Box 7"/>
          <p:cNvSpPr txBox="1">
            <a:spLocks noChangeArrowheads="1"/>
          </p:cNvSpPr>
          <p:nvPr/>
        </p:nvSpPr>
        <p:spPr bwMode="auto">
          <a:xfrm>
            <a:off x="0" y="1676400"/>
            <a:ext cx="19446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FFFFFF"/>
                </a:solidFill>
                <a:latin typeface="Times New Roman" pitchFamily="18" charset="0"/>
              </a:rPr>
              <a:t>績效 </a:t>
            </a:r>
            <a:r>
              <a:rPr lang="en-US" altLang="zh-TW" sz="2400">
                <a:solidFill>
                  <a:srgbClr val="FFFFFF"/>
                </a:solidFill>
                <a:latin typeface="Times New Roman" pitchFamily="18" charset="0"/>
              </a:rPr>
              <a:t>= </a:t>
            </a:r>
          </a:p>
          <a:p>
            <a:r>
              <a:rPr lang="en-US" altLang="zh-TW" sz="2400">
                <a:solidFill>
                  <a:srgbClr val="FFFFFF"/>
                </a:solidFill>
                <a:latin typeface="Times New Roman" pitchFamily="18" charset="0"/>
              </a:rPr>
              <a:t>    </a:t>
            </a:r>
            <a:r>
              <a:rPr lang="zh-TW" altLang="en-US" sz="2400">
                <a:solidFill>
                  <a:srgbClr val="FFFFFF"/>
                </a:solidFill>
                <a:latin typeface="Times New Roman" pitchFamily="18" charset="0"/>
              </a:rPr>
              <a:t>成本 </a:t>
            </a:r>
            <a:r>
              <a:rPr lang="en-US" altLang="zh-TW" sz="2400">
                <a:solidFill>
                  <a:srgbClr val="FFFFFF"/>
                </a:solidFill>
                <a:latin typeface="Times New Roman" pitchFamily="18" charset="0"/>
              </a:rPr>
              <a:t>/ </a:t>
            </a:r>
            <a:r>
              <a:rPr lang="zh-TW" altLang="en-US" sz="2400">
                <a:solidFill>
                  <a:srgbClr val="FFFFFF"/>
                </a:solidFill>
                <a:latin typeface="Times New Roman" pitchFamily="18" charset="0"/>
              </a:rPr>
              <a:t>收益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05000" y="1676400"/>
            <a:ext cx="1905000" cy="779463"/>
            <a:chOff x="1200" y="1056"/>
            <a:chExt cx="1200" cy="491"/>
          </a:xfrm>
        </p:grpSpPr>
        <p:sp>
          <p:nvSpPr>
            <p:cNvPr id="312356" name="Freeform 9"/>
            <p:cNvSpPr>
              <a:spLocks/>
            </p:cNvSpPr>
            <p:nvPr/>
          </p:nvSpPr>
          <p:spPr bwMode="auto">
            <a:xfrm>
              <a:off x="1200" y="1056"/>
              <a:ext cx="1200" cy="240"/>
            </a:xfrm>
            <a:custGeom>
              <a:avLst/>
              <a:gdLst>
                <a:gd name="T0" fmla="*/ 0 w 1200"/>
                <a:gd name="T1" fmla="*/ 48 h 248"/>
                <a:gd name="T2" fmla="*/ 576 w 1200"/>
                <a:gd name="T3" fmla="*/ 240 h 248"/>
                <a:gd name="T4" fmla="*/ 1200 w 1200"/>
                <a:gd name="T5" fmla="*/ 0 h 248"/>
                <a:gd name="T6" fmla="*/ 0 60000 65536"/>
                <a:gd name="T7" fmla="*/ 0 60000 65536"/>
                <a:gd name="T8" fmla="*/ 0 60000 65536"/>
                <a:gd name="T9" fmla="*/ 0 w 1200"/>
                <a:gd name="T10" fmla="*/ 0 h 248"/>
                <a:gd name="T11" fmla="*/ 1200 w 1200"/>
                <a:gd name="T12" fmla="*/ 248 h 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" h="248">
                  <a:moveTo>
                    <a:pt x="0" y="48"/>
                  </a:moveTo>
                  <a:cubicBezTo>
                    <a:pt x="188" y="148"/>
                    <a:pt x="376" y="248"/>
                    <a:pt x="576" y="240"/>
                  </a:cubicBezTo>
                  <a:cubicBezTo>
                    <a:pt x="776" y="232"/>
                    <a:pt x="988" y="116"/>
                    <a:pt x="1200" y="0"/>
                  </a:cubicBezTo>
                </a:path>
              </a:pathLst>
            </a:custGeom>
            <a:noFill/>
            <a:ln w="57150">
              <a:solidFill>
                <a:srgbClr val="31CF9E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12357" name="Text Box 10"/>
            <p:cNvSpPr txBox="1">
              <a:spLocks noChangeArrowheads="1"/>
            </p:cNvSpPr>
            <p:nvPr/>
          </p:nvSpPr>
          <p:spPr bwMode="auto">
            <a:xfrm>
              <a:off x="1526" y="1335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600">
                  <a:solidFill>
                    <a:srgbClr val="FFFFFF"/>
                  </a:solidFill>
                  <a:latin typeface="Times New Roman" pitchFamily="18" charset="0"/>
                </a:rPr>
                <a:t>A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200400" y="1625600"/>
            <a:ext cx="2286000" cy="1058863"/>
            <a:chOff x="2016" y="1024"/>
            <a:chExt cx="1440" cy="667"/>
          </a:xfrm>
        </p:grpSpPr>
        <p:sp>
          <p:nvSpPr>
            <p:cNvPr id="312354" name="Freeform 12"/>
            <p:cNvSpPr>
              <a:spLocks/>
            </p:cNvSpPr>
            <p:nvPr/>
          </p:nvSpPr>
          <p:spPr bwMode="auto">
            <a:xfrm>
              <a:off x="2016" y="1024"/>
              <a:ext cx="1440" cy="440"/>
            </a:xfrm>
            <a:custGeom>
              <a:avLst/>
              <a:gdLst>
                <a:gd name="T0" fmla="*/ 0 w 1440"/>
                <a:gd name="T1" fmla="*/ 224 h 440"/>
                <a:gd name="T2" fmla="*/ 288 w 1440"/>
                <a:gd name="T3" fmla="*/ 32 h 440"/>
                <a:gd name="T4" fmla="*/ 816 w 1440"/>
                <a:gd name="T5" fmla="*/ 416 h 440"/>
                <a:gd name="T6" fmla="*/ 1440 w 1440"/>
                <a:gd name="T7" fmla="*/ 176 h 4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0"/>
                <a:gd name="T13" fmla="*/ 0 h 440"/>
                <a:gd name="T14" fmla="*/ 1440 w 1440"/>
                <a:gd name="T15" fmla="*/ 440 h 4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0" h="440">
                  <a:moveTo>
                    <a:pt x="0" y="224"/>
                  </a:moveTo>
                  <a:cubicBezTo>
                    <a:pt x="76" y="112"/>
                    <a:pt x="152" y="0"/>
                    <a:pt x="288" y="32"/>
                  </a:cubicBezTo>
                  <a:cubicBezTo>
                    <a:pt x="424" y="64"/>
                    <a:pt x="624" y="392"/>
                    <a:pt x="816" y="416"/>
                  </a:cubicBezTo>
                  <a:cubicBezTo>
                    <a:pt x="1008" y="440"/>
                    <a:pt x="1224" y="308"/>
                    <a:pt x="1440" y="176"/>
                  </a:cubicBezTo>
                </a:path>
              </a:pathLst>
            </a:custGeom>
            <a:noFill/>
            <a:ln w="57150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12355" name="Text Box 13"/>
            <p:cNvSpPr txBox="1">
              <a:spLocks noChangeArrowheads="1"/>
            </p:cNvSpPr>
            <p:nvPr/>
          </p:nvSpPr>
          <p:spPr bwMode="auto">
            <a:xfrm>
              <a:off x="2678" y="1479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600">
                  <a:solidFill>
                    <a:srgbClr val="FFFFFF"/>
                  </a:solidFill>
                  <a:latin typeface="Times New Roman" pitchFamily="18" charset="0"/>
                </a:rPr>
                <a:t>B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4876800" y="1905000"/>
            <a:ext cx="2667000" cy="1312863"/>
            <a:chOff x="3072" y="1200"/>
            <a:chExt cx="1680" cy="827"/>
          </a:xfrm>
        </p:grpSpPr>
        <p:sp>
          <p:nvSpPr>
            <p:cNvPr id="312352" name="Freeform 15"/>
            <p:cNvSpPr>
              <a:spLocks/>
            </p:cNvSpPr>
            <p:nvPr/>
          </p:nvSpPr>
          <p:spPr bwMode="auto">
            <a:xfrm>
              <a:off x="3072" y="1200"/>
              <a:ext cx="1680" cy="584"/>
            </a:xfrm>
            <a:custGeom>
              <a:avLst/>
              <a:gdLst>
                <a:gd name="T0" fmla="*/ 0 w 1784"/>
                <a:gd name="T1" fmla="*/ 192 h 584"/>
                <a:gd name="T2" fmla="*/ 192 w 1784"/>
                <a:gd name="T3" fmla="*/ 48 h 584"/>
                <a:gd name="T4" fmla="*/ 432 w 1784"/>
                <a:gd name="T5" fmla="*/ 48 h 584"/>
                <a:gd name="T6" fmla="*/ 768 w 1784"/>
                <a:gd name="T7" fmla="*/ 336 h 584"/>
                <a:gd name="T8" fmla="*/ 1152 w 1784"/>
                <a:gd name="T9" fmla="*/ 576 h 584"/>
                <a:gd name="T10" fmla="*/ 1680 w 1784"/>
                <a:gd name="T11" fmla="*/ 288 h 584"/>
                <a:gd name="T12" fmla="*/ 1776 w 1784"/>
                <a:gd name="T13" fmla="*/ 24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84"/>
                <a:gd name="T22" fmla="*/ 0 h 584"/>
                <a:gd name="T23" fmla="*/ 1784 w 1784"/>
                <a:gd name="T24" fmla="*/ 584 h 5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84" h="584">
                  <a:moveTo>
                    <a:pt x="0" y="192"/>
                  </a:moveTo>
                  <a:cubicBezTo>
                    <a:pt x="60" y="132"/>
                    <a:pt x="120" y="72"/>
                    <a:pt x="192" y="48"/>
                  </a:cubicBezTo>
                  <a:cubicBezTo>
                    <a:pt x="264" y="24"/>
                    <a:pt x="336" y="0"/>
                    <a:pt x="432" y="48"/>
                  </a:cubicBezTo>
                  <a:cubicBezTo>
                    <a:pt x="528" y="96"/>
                    <a:pt x="648" y="248"/>
                    <a:pt x="768" y="336"/>
                  </a:cubicBezTo>
                  <a:cubicBezTo>
                    <a:pt x="888" y="424"/>
                    <a:pt x="1000" y="584"/>
                    <a:pt x="1152" y="576"/>
                  </a:cubicBezTo>
                  <a:cubicBezTo>
                    <a:pt x="1304" y="568"/>
                    <a:pt x="1576" y="344"/>
                    <a:pt x="1680" y="288"/>
                  </a:cubicBezTo>
                  <a:cubicBezTo>
                    <a:pt x="1784" y="232"/>
                    <a:pt x="1780" y="236"/>
                    <a:pt x="1776" y="240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12353" name="Text Box 16"/>
            <p:cNvSpPr txBox="1">
              <a:spLocks noChangeArrowheads="1"/>
            </p:cNvSpPr>
            <p:nvPr/>
          </p:nvSpPr>
          <p:spPr bwMode="auto">
            <a:xfrm>
              <a:off x="3974" y="1815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600">
                  <a:solidFill>
                    <a:srgbClr val="FFFFFF"/>
                  </a:solidFill>
                  <a:latin typeface="Times New Roman" pitchFamily="18" charset="0"/>
                </a:rPr>
                <a:t>C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905000" y="1371600"/>
            <a:ext cx="6457950" cy="1663700"/>
            <a:chOff x="1200" y="864"/>
            <a:chExt cx="4068" cy="1048"/>
          </a:xfrm>
        </p:grpSpPr>
        <p:sp>
          <p:nvSpPr>
            <p:cNvPr id="312350" name="Line 18"/>
            <p:cNvSpPr>
              <a:spLocks noChangeShapeType="1"/>
            </p:cNvSpPr>
            <p:nvPr/>
          </p:nvSpPr>
          <p:spPr bwMode="auto">
            <a:xfrm>
              <a:off x="1200" y="864"/>
              <a:ext cx="3696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12351" name="Text Box 19"/>
            <p:cNvSpPr txBox="1">
              <a:spLocks noChangeArrowheads="1"/>
            </p:cNvSpPr>
            <p:nvPr/>
          </p:nvSpPr>
          <p:spPr bwMode="auto">
            <a:xfrm>
              <a:off x="4896" y="1392"/>
              <a:ext cx="372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600">
                  <a:solidFill>
                    <a:srgbClr val="FFFFFF"/>
                  </a:solidFill>
                  <a:latin typeface="Times New Roman" pitchFamily="18" charset="0"/>
                </a:rPr>
                <a:t>市場</a:t>
              </a:r>
            </a:p>
            <a:p>
              <a:r>
                <a:rPr lang="zh-TW" altLang="en-US" sz="1600">
                  <a:solidFill>
                    <a:srgbClr val="FFFFFF"/>
                  </a:solidFill>
                  <a:latin typeface="Times New Roman" pitchFamily="18" charset="0"/>
                </a:rPr>
                <a:t>平均</a:t>
              </a:r>
            </a:p>
            <a:p>
              <a:r>
                <a:rPr lang="zh-TW" altLang="en-US" sz="1600">
                  <a:solidFill>
                    <a:srgbClr val="FFFFFF"/>
                  </a:solidFill>
                  <a:latin typeface="Times New Roman" pitchFamily="18" charset="0"/>
                </a:rPr>
                <a:t>績效</a:t>
              </a:r>
            </a:p>
          </p:txBody>
        </p:sp>
      </p:grpSp>
      <p:sp>
        <p:nvSpPr>
          <p:cNvPr id="312333" name="Text Box 20"/>
          <p:cNvSpPr txBox="1">
            <a:spLocks noChangeArrowheads="1"/>
          </p:cNvSpPr>
          <p:nvPr/>
        </p:nvSpPr>
        <p:spPr bwMode="auto">
          <a:xfrm>
            <a:off x="914400" y="3505200"/>
            <a:ext cx="7315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600">
                <a:solidFill>
                  <a:srgbClr val="FFFFFF"/>
                </a:solidFill>
                <a:latin typeface="Times New Roman" pitchFamily="18" charset="0"/>
              </a:rPr>
              <a:t>組織類型</a:t>
            </a:r>
            <a:r>
              <a:rPr lang="zh-TW" altLang="en-US" sz="1600" b="1">
                <a:solidFill>
                  <a:srgbClr val="FFFFFF"/>
                </a:solidFill>
                <a:latin typeface="Times New Roman" pitchFamily="18" charset="0"/>
              </a:rPr>
              <a:t>：     </a:t>
            </a:r>
            <a:r>
              <a:rPr lang="en-US" altLang="zh-TW" sz="1600" b="1">
                <a:solidFill>
                  <a:srgbClr val="00FFCC"/>
                </a:solidFill>
                <a:latin typeface="Times New Roman" pitchFamily="18" charset="0"/>
              </a:rPr>
              <a:t>A</a:t>
            </a:r>
            <a:r>
              <a:rPr lang="zh-TW" altLang="en-US" sz="1600" b="1">
                <a:solidFill>
                  <a:srgbClr val="00FFCC"/>
                </a:solidFill>
                <a:latin typeface="Times New Roman" pitchFamily="18" charset="0"/>
              </a:rPr>
              <a:t>：效率型組織</a:t>
            </a:r>
            <a:r>
              <a:rPr lang="zh-TW" altLang="en-US" sz="1600" b="1">
                <a:solidFill>
                  <a:srgbClr val="FFFFFF"/>
                </a:solidFill>
                <a:latin typeface="Times New Roman" pitchFamily="18" charset="0"/>
              </a:rPr>
              <a:t>          </a:t>
            </a:r>
            <a:r>
              <a:rPr lang="en-US" altLang="zh-TW" sz="1600" b="1">
                <a:solidFill>
                  <a:srgbClr val="FFCC99"/>
                </a:solidFill>
                <a:latin typeface="Times New Roman" pitchFamily="18" charset="0"/>
              </a:rPr>
              <a:t>B</a:t>
            </a:r>
            <a:r>
              <a:rPr lang="zh-TW" altLang="en-US" sz="1600" b="1">
                <a:solidFill>
                  <a:srgbClr val="FFCC99"/>
                </a:solidFill>
                <a:latin typeface="Times New Roman" pitchFamily="18" charset="0"/>
              </a:rPr>
              <a:t>：效益型組織</a:t>
            </a:r>
            <a:r>
              <a:rPr lang="zh-TW" altLang="en-US" sz="1600" b="1">
                <a:solidFill>
                  <a:srgbClr val="FFFFFF"/>
                </a:solidFill>
                <a:latin typeface="Times New Roman" pitchFamily="18" charset="0"/>
              </a:rPr>
              <a:t>                 </a:t>
            </a:r>
            <a:r>
              <a:rPr lang="en-US" altLang="zh-TW" sz="1600" b="1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zh-TW" altLang="en-US" sz="1600" b="1">
                <a:solidFill>
                  <a:srgbClr val="FF0000"/>
                </a:solidFill>
                <a:latin typeface="Times New Roman" pitchFamily="18" charset="0"/>
              </a:rPr>
              <a:t>：創新型組織</a:t>
            </a:r>
            <a:endParaRPr lang="zh-TW" altLang="en-US" sz="16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674261" name="Text Box 21"/>
          <p:cNvSpPr txBox="1">
            <a:spLocks noGrp="1" noChangeArrowheads="1"/>
          </p:cNvSpPr>
          <p:nvPr>
            <p:ph type="title"/>
          </p:nvPr>
        </p:nvSpPr>
        <p:spPr>
          <a:xfrm>
            <a:off x="70485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組織轉型的要點</a:t>
            </a:r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914400" y="4191000"/>
            <a:ext cx="7448550" cy="1939925"/>
            <a:chOff x="576" y="2640"/>
            <a:chExt cx="4692" cy="1222"/>
          </a:xfrm>
        </p:grpSpPr>
        <p:sp>
          <p:nvSpPr>
            <p:cNvPr id="312339" name="AutoShape 23"/>
            <p:cNvSpPr>
              <a:spLocks noChangeArrowheads="1"/>
            </p:cNvSpPr>
            <p:nvPr/>
          </p:nvSpPr>
          <p:spPr bwMode="auto">
            <a:xfrm>
              <a:off x="1690" y="2649"/>
              <a:ext cx="192" cy="19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12340" name="Text Box 24"/>
            <p:cNvSpPr txBox="1">
              <a:spLocks noChangeArrowheads="1"/>
            </p:cNvSpPr>
            <p:nvPr/>
          </p:nvSpPr>
          <p:spPr bwMode="auto">
            <a:xfrm>
              <a:off x="1872" y="2640"/>
              <a:ext cx="4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600">
                  <a:solidFill>
                    <a:srgbClr val="00FFCC"/>
                  </a:solidFill>
                  <a:latin typeface="Times New Roman" pitchFamily="18" charset="0"/>
                </a:rPr>
                <a:t>/ </a:t>
              </a:r>
              <a:r>
                <a:rPr lang="zh-TW" altLang="en-US" sz="1600">
                  <a:solidFill>
                    <a:srgbClr val="00FFCC"/>
                  </a:solidFill>
                  <a:latin typeface="Times New Roman" pitchFamily="18" charset="0"/>
                </a:rPr>
                <a:t>收益</a:t>
              </a:r>
            </a:p>
          </p:txBody>
        </p:sp>
        <p:sp>
          <p:nvSpPr>
            <p:cNvPr id="312341" name="Text Box 25"/>
            <p:cNvSpPr txBox="1">
              <a:spLocks noChangeArrowheads="1"/>
            </p:cNvSpPr>
            <p:nvPr/>
          </p:nvSpPr>
          <p:spPr bwMode="auto">
            <a:xfrm>
              <a:off x="2410" y="2649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600">
                  <a:solidFill>
                    <a:srgbClr val="FFCC99"/>
                  </a:solidFill>
                  <a:latin typeface="Times New Roman" pitchFamily="18" charset="0"/>
                </a:rPr>
                <a:t>成本</a:t>
              </a:r>
            </a:p>
          </p:txBody>
        </p:sp>
        <p:sp>
          <p:nvSpPr>
            <p:cNvPr id="312342" name="Line 26"/>
            <p:cNvSpPr>
              <a:spLocks noChangeShapeType="1"/>
            </p:cNvSpPr>
            <p:nvPr/>
          </p:nvSpPr>
          <p:spPr bwMode="auto">
            <a:xfrm>
              <a:off x="2746" y="269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12343" name="Text Box 27"/>
            <p:cNvSpPr txBox="1">
              <a:spLocks noChangeArrowheads="1"/>
            </p:cNvSpPr>
            <p:nvPr/>
          </p:nvSpPr>
          <p:spPr bwMode="auto">
            <a:xfrm>
              <a:off x="2746" y="2649"/>
              <a:ext cx="4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600">
                  <a:solidFill>
                    <a:srgbClr val="FFFFFF"/>
                  </a:solidFill>
                  <a:latin typeface="Times New Roman" pitchFamily="18" charset="0"/>
                </a:rPr>
                <a:t>/</a:t>
              </a:r>
              <a:r>
                <a:rPr lang="zh-TW" altLang="en-US" sz="1600">
                  <a:solidFill>
                    <a:srgbClr val="FFCC99"/>
                  </a:solidFill>
                  <a:latin typeface="Times New Roman" pitchFamily="18" charset="0"/>
                </a:rPr>
                <a:t>收益</a:t>
              </a:r>
            </a:p>
          </p:txBody>
        </p:sp>
        <p:sp>
          <p:nvSpPr>
            <p:cNvPr id="312344" name="AutoShape 28"/>
            <p:cNvSpPr>
              <a:spLocks noChangeArrowheads="1"/>
            </p:cNvSpPr>
            <p:nvPr/>
          </p:nvSpPr>
          <p:spPr bwMode="auto">
            <a:xfrm>
              <a:off x="3082" y="2649"/>
              <a:ext cx="192" cy="192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12345" name="Text Box 29"/>
            <p:cNvSpPr txBox="1">
              <a:spLocks noChangeArrowheads="1"/>
            </p:cNvSpPr>
            <p:nvPr/>
          </p:nvSpPr>
          <p:spPr bwMode="auto">
            <a:xfrm>
              <a:off x="3754" y="2649"/>
              <a:ext cx="7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600">
                  <a:solidFill>
                    <a:srgbClr val="FF0000"/>
                  </a:solidFill>
                  <a:latin typeface="Times New Roman" pitchFamily="18" charset="0"/>
                </a:rPr>
                <a:t>成本</a:t>
              </a:r>
              <a:r>
                <a:rPr lang="zh-TW" altLang="en-US" sz="1600">
                  <a:solidFill>
                    <a:srgbClr val="FFFFFF"/>
                  </a:solidFill>
                  <a:latin typeface="Times New Roman" pitchFamily="18" charset="0"/>
                </a:rPr>
                <a:t>‘</a:t>
              </a:r>
              <a:r>
                <a:rPr lang="en-US" altLang="zh-TW" sz="1600">
                  <a:solidFill>
                    <a:srgbClr val="FFFFFF"/>
                  </a:solidFill>
                  <a:latin typeface="Times New Roman" pitchFamily="18" charset="0"/>
                </a:rPr>
                <a:t>/</a:t>
              </a:r>
              <a:r>
                <a:rPr lang="zh-TW" altLang="en-US" sz="1600">
                  <a:solidFill>
                    <a:srgbClr val="FF0000"/>
                  </a:solidFill>
                  <a:latin typeface="Times New Roman" pitchFamily="18" charset="0"/>
                </a:rPr>
                <a:t>收益</a:t>
              </a:r>
              <a:r>
                <a:rPr lang="zh-TW" altLang="en-US" sz="1600">
                  <a:solidFill>
                    <a:srgbClr val="FFFFFF"/>
                  </a:solidFill>
                  <a:latin typeface="Times New Roman" pitchFamily="18" charset="0"/>
                </a:rPr>
                <a:t>‘</a:t>
              </a:r>
            </a:p>
          </p:txBody>
        </p:sp>
        <p:sp>
          <p:nvSpPr>
            <p:cNvPr id="312346" name="Text Box 30"/>
            <p:cNvSpPr txBox="1">
              <a:spLocks noChangeArrowheads="1"/>
            </p:cNvSpPr>
            <p:nvPr/>
          </p:nvSpPr>
          <p:spPr bwMode="auto">
            <a:xfrm>
              <a:off x="576" y="2880"/>
              <a:ext cx="4308" cy="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altLang="zh-TW" sz="1600">
                <a:solidFill>
                  <a:srgbClr val="FFFFFF"/>
                </a:solidFill>
                <a:latin typeface="Times New Roman" pitchFamily="18" charset="0"/>
              </a:endParaRPr>
            </a:p>
            <a:p>
              <a:r>
                <a:rPr lang="zh-TW" altLang="en-US" sz="1600">
                  <a:solidFill>
                    <a:srgbClr val="FFFFFF"/>
                  </a:solidFill>
                  <a:latin typeface="Times New Roman" pitchFamily="18" charset="0"/>
                </a:rPr>
                <a:t>精進方式：     </a:t>
              </a:r>
              <a:r>
                <a:rPr lang="zh-TW" altLang="en-US" sz="1600">
                  <a:solidFill>
                    <a:srgbClr val="00FFCC"/>
                  </a:solidFill>
                  <a:latin typeface="Times New Roman" pitchFamily="18" charset="0"/>
                </a:rPr>
                <a:t>功能專業的精</a:t>
              </a:r>
              <a:r>
                <a:rPr lang="zh-TW" altLang="en-US" sz="1600">
                  <a:solidFill>
                    <a:srgbClr val="FFFFFF"/>
                  </a:solidFill>
                  <a:latin typeface="Times New Roman" pitchFamily="18" charset="0"/>
                </a:rPr>
                <a:t>       </a:t>
              </a:r>
              <a:r>
                <a:rPr lang="zh-TW" altLang="en-US" sz="1600">
                  <a:solidFill>
                    <a:srgbClr val="FFCC99"/>
                  </a:solidFill>
                  <a:latin typeface="Times New Roman" pitchFamily="18" charset="0"/>
                </a:rPr>
                <a:t>專業整合的精</a:t>
              </a:r>
              <a:r>
                <a:rPr lang="zh-TW" altLang="en-US" sz="1600">
                  <a:solidFill>
                    <a:srgbClr val="FFFFFF"/>
                  </a:solidFill>
                  <a:latin typeface="Times New Roman" pitchFamily="18" charset="0"/>
                </a:rPr>
                <a:t>                  </a:t>
              </a:r>
              <a:r>
                <a:rPr lang="zh-TW" altLang="en-US" sz="1600">
                  <a:solidFill>
                    <a:srgbClr val="FF0000"/>
                  </a:solidFill>
                  <a:latin typeface="Times New Roman" pitchFamily="18" charset="0"/>
                </a:rPr>
                <a:t>創業專業的精</a:t>
              </a:r>
            </a:p>
            <a:p>
              <a:r>
                <a:rPr lang="zh-TW" altLang="en-US" sz="1600">
                  <a:solidFill>
                    <a:srgbClr val="FFFFFF"/>
                  </a:solidFill>
                  <a:latin typeface="Times New Roman" pitchFamily="18" charset="0"/>
                </a:rPr>
                <a:t>人力特點：</a:t>
              </a:r>
              <a:r>
                <a:rPr lang="zh-TW" altLang="en-US" sz="1600">
                  <a:solidFill>
                    <a:srgbClr val="00FFCC"/>
                  </a:solidFill>
                  <a:latin typeface="Times New Roman" pitchFamily="18" charset="0"/>
                </a:rPr>
                <a:t>少數單一專業人組合</a:t>
              </a:r>
              <a:r>
                <a:rPr lang="zh-TW" altLang="en-US" sz="1600">
                  <a:solidFill>
                    <a:srgbClr val="FFFFFF"/>
                  </a:solidFill>
                  <a:latin typeface="Times New Roman" pitchFamily="18" charset="0"/>
                </a:rPr>
                <a:t> </a:t>
              </a:r>
              <a:r>
                <a:rPr lang="zh-TW" altLang="en-US" sz="1600">
                  <a:solidFill>
                    <a:srgbClr val="FFCC99"/>
                  </a:solidFill>
                  <a:latin typeface="Times New Roman" pitchFamily="18" charset="0"/>
                </a:rPr>
                <a:t>多數多元專業人整合</a:t>
              </a:r>
              <a:r>
                <a:rPr lang="zh-TW" altLang="en-US" sz="1600">
                  <a:solidFill>
                    <a:srgbClr val="FFFFFF"/>
                  </a:solidFill>
                  <a:latin typeface="Times New Roman" pitchFamily="18" charset="0"/>
                </a:rPr>
                <a:t>  </a:t>
              </a:r>
              <a:r>
                <a:rPr lang="zh-TW" altLang="en-US" sz="1600">
                  <a:solidFill>
                    <a:srgbClr val="FF0000"/>
                  </a:solidFill>
                  <a:latin typeface="Times New Roman" pitchFamily="18" charset="0"/>
                </a:rPr>
                <a:t>多數異質專業人創合</a:t>
              </a:r>
            </a:p>
            <a:p>
              <a:r>
                <a:rPr lang="zh-TW" altLang="en-US" sz="1600">
                  <a:solidFill>
                    <a:srgbClr val="FFFFFF"/>
                  </a:solidFill>
                  <a:latin typeface="Times New Roman" pitchFamily="18" charset="0"/>
                </a:rPr>
                <a:t>轉型利器：    </a:t>
              </a:r>
              <a:r>
                <a:rPr lang="zh-TW" altLang="en-US" sz="1600">
                  <a:solidFill>
                    <a:srgbClr val="00FFCC"/>
                  </a:solidFill>
                  <a:latin typeface="Times New Roman" pitchFamily="18" charset="0"/>
                </a:rPr>
                <a:t>人的教育訓練</a:t>
              </a:r>
              <a:r>
                <a:rPr lang="zh-TW" altLang="en-US" sz="1600">
                  <a:solidFill>
                    <a:srgbClr val="FFFFFF"/>
                  </a:solidFill>
                  <a:latin typeface="Times New Roman" pitchFamily="18" charset="0"/>
                </a:rPr>
                <a:t>         </a:t>
              </a:r>
              <a:r>
                <a:rPr lang="zh-TW" altLang="en-US" sz="1600">
                  <a:solidFill>
                    <a:srgbClr val="FFCC99"/>
                  </a:solidFill>
                  <a:latin typeface="Times New Roman" pitchFamily="18" charset="0"/>
                </a:rPr>
                <a:t>組織的學習</a:t>
              </a:r>
              <a:r>
                <a:rPr lang="zh-TW" altLang="en-US" sz="1600">
                  <a:solidFill>
                    <a:srgbClr val="FFFFFF"/>
                  </a:solidFill>
                  <a:latin typeface="Times New Roman" pitchFamily="18" charset="0"/>
                </a:rPr>
                <a:t>                  </a:t>
              </a:r>
              <a:r>
                <a:rPr lang="zh-TW" altLang="en-US" sz="1600">
                  <a:solidFill>
                    <a:srgbClr val="FF0000"/>
                  </a:solidFill>
                  <a:latin typeface="Times New Roman" pitchFamily="18" charset="0"/>
                </a:rPr>
                <a:t>企業智識的管理</a:t>
              </a:r>
            </a:p>
            <a:p>
              <a:r>
                <a:rPr lang="zh-TW" altLang="en-US" sz="1600">
                  <a:solidFill>
                    <a:srgbClr val="FFFFFF"/>
                  </a:solidFill>
                  <a:latin typeface="Times New Roman" pitchFamily="18" charset="0"/>
                </a:rPr>
                <a:t>典範發展：      </a:t>
              </a:r>
              <a:r>
                <a:rPr lang="zh-TW" altLang="en-US" sz="1600">
                  <a:solidFill>
                    <a:srgbClr val="00FFCC"/>
                  </a:solidFill>
                  <a:latin typeface="Times New Roman" pitchFamily="18" charset="0"/>
                </a:rPr>
                <a:t>建立典範</a:t>
              </a:r>
              <a:r>
                <a:rPr lang="zh-TW" altLang="en-US" sz="1600">
                  <a:solidFill>
                    <a:srgbClr val="FFFFFF"/>
                  </a:solidFill>
                  <a:latin typeface="Times New Roman" pitchFamily="18" charset="0"/>
                </a:rPr>
                <a:t>                 </a:t>
              </a:r>
              <a:r>
                <a:rPr lang="zh-TW" altLang="en-US" sz="1600">
                  <a:solidFill>
                    <a:srgbClr val="FFCC99"/>
                  </a:solidFill>
                  <a:latin typeface="Times New Roman" pitchFamily="18" charset="0"/>
                </a:rPr>
                <a:t>強化典範</a:t>
              </a:r>
              <a:r>
                <a:rPr lang="zh-TW" altLang="en-US" sz="1600">
                  <a:solidFill>
                    <a:srgbClr val="FFFFFF"/>
                  </a:solidFill>
                  <a:latin typeface="Times New Roman" pitchFamily="18" charset="0"/>
                </a:rPr>
                <a:t>                        </a:t>
              </a:r>
              <a:r>
                <a:rPr lang="zh-TW" altLang="en-US" sz="1600">
                  <a:solidFill>
                    <a:srgbClr val="FF0000"/>
                  </a:solidFill>
                  <a:latin typeface="Times New Roman" pitchFamily="18" charset="0"/>
                </a:rPr>
                <a:t>超越典範</a:t>
              </a:r>
            </a:p>
            <a:p>
              <a:r>
                <a:rPr lang="zh-TW" altLang="en-US" sz="1600">
                  <a:solidFill>
                    <a:srgbClr val="FFFFFF"/>
                  </a:solidFill>
                  <a:latin typeface="Times New Roman" pitchFamily="18" charset="0"/>
                </a:rPr>
                <a:t>                          </a:t>
              </a:r>
              <a:r>
                <a:rPr lang="zh-TW" altLang="en-US" sz="1600">
                  <a:solidFill>
                    <a:srgbClr val="00FFCC"/>
                  </a:solidFill>
                  <a:latin typeface="Times New Roman" pitchFamily="18" charset="0"/>
                </a:rPr>
                <a:t>從無到有</a:t>
              </a:r>
              <a:r>
                <a:rPr lang="zh-TW" altLang="en-US" sz="1600">
                  <a:solidFill>
                    <a:srgbClr val="FFFFFF"/>
                  </a:solidFill>
                  <a:latin typeface="Times New Roman" pitchFamily="18" charset="0"/>
                </a:rPr>
                <a:t>                 </a:t>
              </a:r>
              <a:r>
                <a:rPr lang="zh-TW" altLang="en-US" sz="1600">
                  <a:solidFill>
                    <a:srgbClr val="FFCC99"/>
                  </a:solidFill>
                  <a:latin typeface="Times New Roman" pitchFamily="18" charset="0"/>
                </a:rPr>
                <a:t>就「有」的落實</a:t>
              </a:r>
              <a:r>
                <a:rPr lang="zh-TW" altLang="en-US" sz="1600">
                  <a:solidFill>
                    <a:srgbClr val="FFFFFF"/>
                  </a:solidFill>
                  <a:latin typeface="Times New Roman" pitchFamily="18" charset="0"/>
                </a:rPr>
                <a:t>            </a:t>
              </a:r>
              <a:r>
                <a:rPr lang="zh-TW" altLang="en-US" sz="1600">
                  <a:solidFill>
                    <a:srgbClr val="FF0000"/>
                  </a:solidFill>
                  <a:latin typeface="Times New Roman" pitchFamily="18" charset="0"/>
                </a:rPr>
                <a:t>從「有」再超越</a:t>
              </a:r>
            </a:p>
          </p:txBody>
        </p:sp>
        <p:sp>
          <p:nvSpPr>
            <p:cNvPr id="312347" name="Line 31"/>
            <p:cNvSpPr>
              <a:spLocks noChangeShapeType="1"/>
            </p:cNvSpPr>
            <p:nvPr/>
          </p:nvSpPr>
          <p:spPr bwMode="auto">
            <a:xfrm flipV="1">
              <a:off x="2304" y="26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12348" name="Text Box 32"/>
            <p:cNvSpPr txBox="1">
              <a:spLocks noChangeArrowheads="1"/>
            </p:cNvSpPr>
            <p:nvPr/>
          </p:nvSpPr>
          <p:spPr bwMode="auto">
            <a:xfrm>
              <a:off x="1056" y="2832"/>
              <a:ext cx="42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600">
                  <a:solidFill>
                    <a:srgbClr val="00FFCC"/>
                  </a:solidFill>
                  <a:latin typeface="Times New Roman" pitchFamily="18" charset="0"/>
                </a:rPr>
                <a:t>就現有成本結構的改善</a:t>
              </a:r>
              <a:r>
                <a:rPr lang="zh-TW" altLang="en-US" sz="1600">
                  <a:solidFill>
                    <a:srgbClr val="FFFFFF"/>
                  </a:solidFill>
                  <a:latin typeface="Times New Roman" pitchFamily="18" charset="0"/>
                </a:rPr>
                <a:t>  </a:t>
              </a:r>
              <a:r>
                <a:rPr lang="zh-TW" altLang="en-US" sz="1600">
                  <a:solidFill>
                    <a:srgbClr val="FFCC99"/>
                  </a:solidFill>
                  <a:latin typeface="Times New Roman" pitchFamily="18" charset="0"/>
                </a:rPr>
                <a:t>就現有收益結構的改善</a:t>
              </a:r>
              <a:r>
                <a:rPr lang="zh-TW" altLang="en-US" sz="1600">
                  <a:solidFill>
                    <a:srgbClr val="FFFFFF"/>
                  </a:solidFill>
                  <a:latin typeface="Times New Roman" pitchFamily="18" charset="0"/>
                </a:rPr>
                <a:t>  </a:t>
              </a:r>
              <a:r>
                <a:rPr lang="zh-TW" altLang="en-US" sz="1600">
                  <a:solidFill>
                    <a:srgbClr val="FF0000"/>
                  </a:solidFill>
                  <a:latin typeface="Times New Roman" pitchFamily="18" charset="0"/>
                </a:rPr>
                <a:t>新成本結構與新收益結構</a:t>
              </a:r>
            </a:p>
          </p:txBody>
        </p:sp>
        <p:sp>
          <p:nvSpPr>
            <p:cNvPr id="312349" name="Text Box 33"/>
            <p:cNvSpPr txBox="1">
              <a:spLocks noChangeArrowheads="1"/>
            </p:cNvSpPr>
            <p:nvPr/>
          </p:nvSpPr>
          <p:spPr bwMode="auto">
            <a:xfrm>
              <a:off x="576" y="2640"/>
              <a:ext cx="1172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600">
                  <a:solidFill>
                    <a:srgbClr val="FFFFFF"/>
                  </a:solidFill>
                  <a:latin typeface="Times New Roman" pitchFamily="18" charset="0"/>
                </a:rPr>
                <a:t>競爭優勢：     </a:t>
              </a:r>
              <a:r>
                <a:rPr lang="zh-TW" altLang="en-US" sz="1600">
                  <a:solidFill>
                    <a:srgbClr val="00FFCC"/>
                  </a:solidFill>
                  <a:latin typeface="Times New Roman" pitchFamily="18" charset="0"/>
                </a:rPr>
                <a:t>成本</a:t>
              </a:r>
            </a:p>
            <a:p>
              <a:pPr>
                <a:spcBef>
                  <a:spcPct val="50000"/>
                </a:spcBef>
              </a:pPr>
              <a:endParaRPr lang="en-US" altLang="zh-TW" sz="1600" b="1">
                <a:solidFill>
                  <a:srgbClr val="00FFCC"/>
                </a:solidFill>
                <a:latin typeface="標楷體" pitchFamily="65" charset="-120"/>
              </a:endParaRPr>
            </a:p>
          </p:txBody>
        </p:sp>
      </p:grp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838200" y="228600"/>
            <a:ext cx="7086600" cy="1600200"/>
            <a:chOff x="576" y="192"/>
            <a:chExt cx="4464" cy="1008"/>
          </a:xfrm>
        </p:grpSpPr>
        <p:sp>
          <p:nvSpPr>
            <p:cNvPr id="312337" name="AutoShape 35"/>
            <p:cNvSpPr>
              <a:spLocks noChangeArrowheads="1"/>
            </p:cNvSpPr>
            <p:nvPr/>
          </p:nvSpPr>
          <p:spPr bwMode="auto">
            <a:xfrm>
              <a:off x="576" y="192"/>
              <a:ext cx="1008" cy="864"/>
            </a:xfrm>
            <a:prstGeom prst="cloudCallout">
              <a:avLst>
                <a:gd name="adj1" fmla="val 118153"/>
                <a:gd name="adj2" fmla="val 47801"/>
              </a:avLst>
            </a:prstGeom>
            <a:solidFill>
              <a:schemeClr val="bg2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zh-TW" altLang="en-US" sz="2400">
                  <a:solidFill>
                    <a:srgbClr val="FFFFFF"/>
                  </a:solidFill>
                  <a:latin typeface="Times New Roman" pitchFamily="18" charset="0"/>
                </a:rPr>
                <a:t>轉型</a:t>
              </a:r>
            </a:p>
            <a:p>
              <a:r>
                <a:rPr lang="zh-TW" altLang="en-US" sz="2400">
                  <a:solidFill>
                    <a:srgbClr val="FFFFFF"/>
                  </a:solidFill>
                  <a:latin typeface="Times New Roman" pitchFamily="18" charset="0"/>
                </a:rPr>
                <a:t>之苦</a:t>
              </a:r>
            </a:p>
          </p:txBody>
        </p:sp>
        <p:sp>
          <p:nvSpPr>
            <p:cNvPr id="312338" name="AutoShape 36"/>
            <p:cNvSpPr>
              <a:spLocks noChangeArrowheads="1"/>
            </p:cNvSpPr>
            <p:nvPr/>
          </p:nvSpPr>
          <p:spPr bwMode="auto">
            <a:xfrm>
              <a:off x="3984" y="576"/>
              <a:ext cx="1056" cy="624"/>
            </a:xfrm>
            <a:prstGeom prst="cloudCallout">
              <a:avLst>
                <a:gd name="adj1" fmla="val -121116"/>
                <a:gd name="adj2" fmla="val 56088"/>
              </a:avLst>
            </a:prstGeom>
            <a:solidFill>
              <a:schemeClr val="bg2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zh-TW" altLang="en-US" sz="2400">
                  <a:solidFill>
                    <a:srgbClr val="00FFCC"/>
                  </a:solidFill>
                  <a:latin typeface="Times New Roman" pitchFamily="18" charset="0"/>
                </a:rPr>
                <a:t>轉型</a:t>
              </a:r>
            </a:p>
            <a:p>
              <a:r>
                <a:rPr lang="zh-TW" altLang="en-US" sz="2400">
                  <a:solidFill>
                    <a:srgbClr val="00FFCC"/>
                  </a:solidFill>
                  <a:latin typeface="Times New Roman" pitchFamily="18" charset="0"/>
                </a:rPr>
                <a:t>之苦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5646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D43CA-70C8-4D8E-A038-DFC019DF23DD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graphicFrame>
        <p:nvGraphicFramePr>
          <p:cNvPr id="2379778" name="Object 2"/>
          <p:cNvGraphicFramePr>
            <a:graphicFrameLocks noChangeAspect="1"/>
          </p:cNvGraphicFramePr>
          <p:nvPr/>
        </p:nvGraphicFramePr>
        <p:xfrm>
          <a:off x="1143000" y="1122363"/>
          <a:ext cx="6858000" cy="478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文件" r:id="rId4" imgW="9323640" imgH="6504120" progId="Word.Document.8">
                  <p:embed/>
                </p:oleObj>
              </mc:Choice>
              <mc:Fallback>
                <p:oleObj name="文件" r:id="rId4" imgW="9323640" imgH="650412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122363"/>
                        <a:ext cx="6858000" cy="478313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8" name="Text Box 3"/>
          <p:cNvSpPr txBox="1">
            <a:spLocks noChangeArrowheads="1"/>
          </p:cNvSpPr>
          <p:nvPr/>
        </p:nvSpPr>
        <p:spPr bwMode="auto">
          <a:xfrm>
            <a:off x="3276600" y="5942013"/>
            <a:ext cx="3155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>
                <a:latin typeface="標楷體" pitchFamily="65" charset="-120"/>
                <a:ea typeface="標楷體" pitchFamily="65" charset="-120"/>
              </a:rPr>
              <a:t>資料來源：張仲琪，榮工公司</a:t>
            </a:r>
            <a:endParaRPr lang="zh-TW" altLang="en-US" sz="2400">
              <a:latin typeface="Times New Roman" pitchFamily="18" charset="0"/>
            </a:endParaRPr>
          </a:p>
        </p:txBody>
      </p:sp>
      <p:sp>
        <p:nvSpPr>
          <p:cNvPr id="237978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營建的流程化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9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79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79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B282FE-33DC-44A4-A419-7C9592E8092B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67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由傳統到再造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90600" y="1247775"/>
            <a:ext cx="3314700" cy="4464050"/>
            <a:chOff x="624" y="786"/>
            <a:chExt cx="2088" cy="281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24" y="786"/>
              <a:ext cx="2088" cy="2812"/>
              <a:chOff x="624" y="786"/>
              <a:chExt cx="2088" cy="2812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624" y="786"/>
                <a:ext cx="2088" cy="2812"/>
                <a:chOff x="624" y="786"/>
                <a:chExt cx="2088" cy="2812"/>
              </a:xfrm>
            </p:grpSpPr>
            <p:grpSp>
              <p:nvGrpSpPr>
                <p:cNvPr id="5" name="Group 6"/>
                <p:cNvGrpSpPr>
                  <a:grpSpLocks/>
                </p:cNvGrpSpPr>
                <p:nvPr/>
              </p:nvGrpSpPr>
              <p:grpSpPr bwMode="auto">
                <a:xfrm>
                  <a:off x="624" y="786"/>
                  <a:ext cx="2088" cy="2812"/>
                  <a:chOff x="624" y="786"/>
                  <a:chExt cx="2088" cy="2812"/>
                </a:xfrm>
              </p:grpSpPr>
              <p:sp>
                <p:nvSpPr>
                  <p:cNvPr id="313387" name="Line 7"/>
                  <p:cNvSpPr>
                    <a:spLocks noChangeShapeType="1"/>
                  </p:cNvSpPr>
                  <p:nvPr/>
                </p:nvSpPr>
                <p:spPr bwMode="auto">
                  <a:xfrm>
                    <a:off x="1104" y="1776"/>
                    <a:ext cx="1" cy="181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13388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1125" y="1466"/>
                    <a:ext cx="1" cy="181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grpSp>
                <p:nvGrpSpPr>
                  <p:cNvPr id="6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624" y="786"/>
                    <a:ext cx="2088" cy="2812"/>
                    <a:chOff x="624" y="786"/>
                    <a:chExt cx="2088" cy="2812"/>
                  </a:xfrm>
                </p:grpSpPr>
                <p:sp>
                  <p:nvSpPr>
                    <p:cNvPr id="313390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16" y="1920"/>
                      <a:ext cx="1996" cy="1678"/>
                    </a:xfrm>
                    <a:prstGeom prst="rect">
                      <a:avLst/>
                    </a:prstGeom>
                    <a:solidFill>
                      <a:schemeClr val="fol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313391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2691"/>
                      <a:ext cx="952" cy="862"/>
                    </a:xfrm>
                    <a:prstGeom prst="rect">
                      <a:avLst/>
                    </a:prstGeom>
                    <a:solidFill>
                      <a:srgbClr val="990033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r>
                        <a:rPr lang="zh-TW" altLang="en-US" sz="1400" b="1">
                          <a:latin typeface="Times New Roman" pitchFamily="18" charset="0"/>
                          <a:ea typeface="標楷體" pitchFamily="65" charset="-120"/>
                        </a:rPr>
                        <a:t>功能分割的構造化</a:t>
                      </a:r>
                    </a:p>
                    <a:p>
                      <a:endParaRPr lang="zh-TW" altLang="en-US" sz="1200" b="1">
                        <a:latin typeface="Times New Roman" pitchFamily="18" charset="0"/>
                        <a:ea typeface="標楷體" pitchFamily="65" charset="-120"/>
                      </a:endParaRPr>
                    </a:p>
                    <a:p>
                      <a:endParaRPr lang="zh-TW" altLang="en-US" sz="1200" b="1">
                        <a:latin typeface="Times New Roman" pitchFamily="18" charset="0"/>
                        <a:ea typeface="標楷體" pitchFamily="65" charset="-120"/>
                      </a:endParaRPr>
                    </a:p>
                    <a:p>
                      <a:endParaRPr lang="zh-TW" altLang="en-US" sz="1200" b="1">
                        <a:latin typeface="Times New Roman" pitchFamily="18" charset="0"/>
                        <a:ea typeface="標楷體" pitchFamily="65" charset="-120"/>
                      </a:endParaRPr>
                    </a:p>
                    <a:p>
                      <a:endParaRPr lang="zh-TW" altLang="en-US" sz="1200" b="1">
                        <a:latin typeface="Times New Roman" pitchFamily="18" charset="0"/>
                        <a:ea typeface="標楷體" pitchFamily="65" charset="-120"/>
                      </a:endParaRPr>
                    </a:p>
                    <a:p>
                      <a:endParaRPr lang="zh-TW" altLang="en-US" sz="1200" b="1">
                        <a:latin typeface="Times New Roman" pitchFamily="18" charset="0"/>
                        <a:ea typeface="標楷體" pitchFamily="65" charset="-120"/>
                      </a:endParaRPr>
                    </a:p>
                    <a:p>
                      <a:endParaRPr lang="en-US" altLang="zh-TW" sz="1200" b="1">
                        <a:latin typeface="Times New Roman" pitchFamily="18" charset="0"/>
                        <a:ea typeface="標楷體" pitchFamily="65" charset="-120"/>
                      </a:endParaRPr>
                    </a:p>
                  </p:txBody>
                </p:sp>
                <p:sp>
                  <p:nvSpPr>
                    <p:cNvPr id="313392" name="AutoShap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20" y="1968"/>
                      <a:ext cx="1008" cy="624"/>
                    </a:xfrm>
                    <a:prstGeom prst="roundRect">
                      <a:avLst>
                        <a:gd name="adj" fmla="val 16667"/>
                      </a:avLst>
                    </a:prstGeom>
                    <a:solidFill>
                      <a:srgbClr val="9900CC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r>
                        <a:rPr lang="zh-TW" altLang="en-US" sz="1400" b="1">
                          <a:latin typeface="Times New Roman" pitchFamily="18" charset="0"/>
                          <a:ea typeface="標楷體" pitchFamily="65" charset="-120"/>
                        </a:rPr>
                        <a:t>製 造 技 術 能 力</a:t>
                      </a:r>
                    </a:p>
                    <a:p>
                      <a:r>
                        <a:rPr lang="zh-TW" altLang="en-US" sz="1400" b="1">
                          <a:latin typeface="Times New Roman" pitchFamily="18" charset="0"/>
                          <a:ea typeface="標楷體" pitchFamily="65" charset="-120"/>
                        </a:rPr>
                        <a:t>功能品質</a:t>
                      </a:r>
                    </a:p>
                    <a:p>
                      <a:r>
                        <a:rPr lang="zh-TW" altLang="en-US" sz="1400" b="1">
                          <a:latin typeface="Times New Roman" pitchFamily="18" charset="0"/>
                          <a:ea typeface="標楷體" pitchFamily="65" charset="-120"/>
                        </a:rPr>
                        <a:t>生產交期</a:t>
                      </a:r>
                    </a:p>
                    <a:p>
                      <a:r>
                        <a:rPr lang="zh-TW" altLang="en-US" sz="1400" b="1">
                          <a:latin typeface="Times New Roman" pitchFamily="18" charset="0"/>
                          <a:ea typeface="標楷體" pitchFamily="65" charset="-120"/>
                        </a:rPr>
                        <a:t>生產成本</a:t>
                      </a:r>
                    </a:p>
                  </p:txBody>
                </p:sp>
                <p:sp>
                  <p:nvSpPr>
                    <p:cNvPr id="313393" name="AutoShap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60" y="2010"/>
                      <a:ext cx="907" cy="499"/>
                    </a:xfrm>
                    <a:prstGeom prst="roundRect">
                      <a:avLst>
                        <a:gd name="adj" fmla="val 16667"/>
                      </a:avLst>
                    </a:prstGeom>
                    <a:solidFill>
                      <a:srgbClr val="660066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r>
                        <a:rPr lang="zh-TW" altLang="en-US" sz="1500" b="1">
                          <a:latin typeface="Times New Roman" pitchFamily="18" charset="0"/>
                          <a:ea typeface="標楷體" pitchFamily="65" charset="-120"/>
                        </a:rPr>
                        <a:t>標準化、效率化</a:t>
                      </a:r>
                    </a:p>
                    <a:p>
                      <a:r>
                        <a:rPr lang="zh-TW" altLang="en-US" sz="1500" b="1">
                          <a:latin typeface="Times New Roman" pitchFamily="18" charset="0"/>
                          <a:ea typeface="標楷體" pitchFamily="65" charset="-120"/>
                        </a:rPr>
                        <a:t>分業化、專門化</a:t>
                      </a:r>
                    </a:p>
                    <a:p>
                      <a:r>
                        <a:rPr lang="zh-TW" altLang="en-US" sz="1500" b="1">
                          <a:latin typeface="Times New Roman" pitchFamily="18" charset="0"/>
                          <a:ea typeface="標楷體" pitchFamily="65" charset="-120"/>
                        </a:rPr>
                        <a:t>內部管制</a:t>
                      </a:r>
                    </a:p>
                  </p:txBody>
                </p:sp>
                <p:sp>
                  <p:nvSpPr>
                    <p:cNvPr id="313394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24" y="1632"/>
                      <a:ext cx="864" cy="197"/>
                    </a:xfrm>
                    <a:prstGeom prst="rect">
                      <a:avLst/>
                    </a:prstGeom>
                    <a:solidFill>
                      <a:srgbClr val="0080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r>
                        <a:rPr lang="zh-TW" altLang="en-US" sz="1600" b="1">
                          <a:latin typeface="Times New Roman" pitchFamily="18" charset="0"/>
                          <a:ea typeface="標楷體" pitchFamily="65" charset="-120"/>
                        </a:rPr>
                        <a:t>生產力的增加</a:t>
                      </a:r>
                    </a:p>
                  </p:txBody>
                </p:sp>
                <p:sp>
                  <p:nvSpPr>
                    <p:cNvPr id="313395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2" y="1013"/>
                      <a:ext cx="726" cy="454"/>
                    </a:xfrm>
                    <a:prstGeom prst="rect">
                      <a:avLst/>
                    </a:prstGeom>
                    <a:solidFill>
                      <a:srgbClr val="666633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r>
                        <a:rPr lang="zh-TW" altLang="en-US" sz="2000" b="1">
                          <a:latin typeface="Times New Roman" pitchFamily="18" charset="0"/>
                          <a:ea typeface="標楷體" pitchFamily="65" charset="-120"/>
                        </a:rPr>
                        <a:t>產品導向</a:t>
                      </a:r>
                    </a:p>
                  </p:txBody>
                </p:sp>
                <p:sp>
                  <p:nvSpPr>
                    <p:cNvPr id="313396" name="AutoShap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26" y="786"/>
                      <a:ext cx="998" cy="181"/>
                    </a:xfrm>
                    <a:prstGeom prst="roundRect">
                      <a:avLst>
                        <a:gd name="adj" fmla="val 16667"/>
                      </a:avLst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r>
                        <a:rPr lang="zh-TW" altLang="en-US" sz="1600" b="1">
                          <a:solidFill>
                            <a:schemeClr val="bg2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傳統的觀念</a:t>
                      </a:r>
                    </a:p>
                  </p:txBody>
                </p:sp>
              </p:grpSp>
            </p:grpSp>
            <p:grpSp>
              <p:nvGrpSpPr>
                <p:cNvPr id="7" name="Group 17"/>
                <p:cNvGrpSpPr>
                  <a:grpSpLocks/>
                </p:cNvGrpSpPr>
                <p:nvPr/>
              </p:nvGrpSpPr>
              <p:grpSpPr bwMode="auto">
                <a:xfrm>
                  <a:off x="1760" y="2963"/>
                  <a:ext cx="862" cy="545"/>
                  <a:chOff x="612" y="3203"/>
                  <a:chExt cx="862" cy="545"/>
                </a:xfrm>
              </p:grpSpPr>
              <p:sp>
                <p:nvSpPr>
                  <p:cNvPr id="313384" name="AutoShape 18"/>
                  <p:cNvSpPr>
                    <a:spLocks noChangeArrowheads="1"/>
                  </p:cNvSpPr>
                  <p:nvPr/>
                </p:nvSpPr>
                <p:spPr bwMode="auto">
                  <a:xfrm>
                    <a:off x="884" y="3203"/>
                    <a:ext cx="318" cy="182"/>
                  </a:xfrm>
                  <a:prstGeom prst="flowChartExtra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zh-TW" altLang="en-US" sz="1400" b="1">
                        <a:latin typeface="Times New Roman" pitchFamily="18" charset="0"/>
                        <a:ea typeface="標楷體" pitchFamily="65" charset="-120"/>
                      </a:rPr>
                      <a:t>功能</a:t>
                    </a:r>
                  </a:p>
                </p:txBody>
              </p:sp>
              <p:sp>
                <p:nvSpPr>
                  <p:cNvPr id="313385" name="AutoShape 19"/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748" y="3385"/>
                    <a:ext cx="594" cy="181"/>
                  </a:xfrm>
                  <a:custGeom>
                    <a:avLst/>
                    <a:gdLst>
                      <a:gd name="T0" fmla="*/ 523 w 21600"/>
                      <a:gd name="T1" fmla="*/ 91 h 21600"/>
                      <a:gd name="T2" fmla="*/ 297 w 21600"/>
                      <a:gd name="T3" fmla="*/ 181 h 21600"/>
                      <a:gd name="T4" fmla="*/ 71 w 21600"/>
                      <a:gd name="T5" fmla="*/ 91 h 21600"/>
                      <a:gd name="T6" fmla="*/ 297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400 w 21600"/>
                      <a:gd name="T13" fmla="*/ 4415 h 21600"/>
                      <a:gd name="T14" fmla="*/ 17200 w 21600"/>
                      <a:gd name="T15" fmla="*/ 1718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178" y="21600"/>
                        </a:lnTo>
                        <a:lnTo>
                          <a:pt x="16422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r>
                      <a:rPr lang="zh-TW" altLang="en-US" sz="1400" b="1">
                        <a:latin typeface="Times New Roman" pitchFamily="18" charset="0"/>
                        <a:ea typeface="標楷體" pitchFamily="65" charset="-120"/>
                      </a:rPr>
                      <a:t>工作</a:t>
                    </a:r>
                  </a:p>
                </p:txBody>
              </p:sp>
              <p:sp>
                <p:nvSpPr>
                  <p:cNvPr id="313386" name="AutoShape 20"/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612" y="3566"/>
                    <a:ext cx="862" cy="182"/>
                  </a:xfrm>
                  <a:custGeom>
                    <a:avLst/>
                    <a:gdLst>
                      <a:gd name="T0" fmla="*/ 794 w 21600"/>
                      <a:gd name="T1" fmla="*/ 91 h 21600"/>
                      <a:gd name="T2" fmla="*/ 431 w 21600"/>
                      <a:gd name="T3" fmla="*/ 182 h 21600"/>
                      <a:gd name="T4" fmla="*/ 68 w 21600"/>
                      <a:gd name="T5" fmla="*/ 91 h 21600"/>
                      <a:gd name="T6" fmla="*/ 431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3508 w 21600"/>
                      <a:gd name="T13" fmla="*/ 3442 h 21600"/>
                      <a:gd name="T14" fmla="*/ 18092 w 21600"/>
                      <a:gd name="T15" fmla="*/ 18158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3401" y="21600"/>
                        </a:lnTo>
                        <a:lnTo>
                          <a:pt x="18199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r>
                      <a:rPr lang="zh-TW" altLang="en-US" sz="1400" b="1">
                        <a:latin typeface="Times New Roman" pitchFamily="18" charset="0"/>
                        <a:ea typeface="標楷體" pitchFamily="65" charset="-120"/>
                      </a:rPr>
                      <a:t>任務</a:t>
                    </a:r>
                  </a:p>
                </p:txBody>
              </p:sp>
            </p:grpSp>
            <p:sp>
              <p:nvSpPr>
                <p:cNvPr id="313383" name="Line 21"/>
                <p:cNvSpPr>
                  <a:spLocks noChangeShapeType="1"/>
                </p:cNvSpPr>
                <p:nvPr/>
              </p:nvSpPr>
              <p:spPr bwMode="auto">
                <a:xfrm>
                  <a:off x="1715" y="2873"/>
                  <a:ext cx="952" cy="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313380" name="AutoShape 22"/>
              <p:cNvSpPr>
                <a:spLocks noChangeArrowheads="1"/>
              </p:cNvSpPr>
              <p:nvPr/>
            </p:nvSpPr>
            <p:spPr bwMode="auto">
              <a:xfrm>
                <a:off x="1624" y="2147"/>
                <a:ext cx="135" cy="181"/>
              </a:xfrm>
              <a:prstGeom prst="rightArrow">
                <a:avLst>
                  <a:gd name="adj1" fmla="val 50000"/>
                  <a:gd name="adj2" fmla="val 25000"/>
                </a:avLst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3378" name="AutoShape 23"/>
            <p:cNvSpPr>
              <a:spLocks noChangeArrowheads="1"/>
            </p:cNvSpPr>
            <p:nvPr/>
          </p:nvSpPr>
          <p:spPr bwMode="auto">
            <a:xfrm>
              <a:off x="2077" y="2509"/>
              <a:ext cx="182" cy="181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4953000" y="1247775"/>
            <a:ext cx="3352800" cy="4464050"/>
            <a:chOff x="3120" y="786"/>
            <a:chExt cx="2112" cy="2812"/>
          </a:xfrm>
        </p:grpSpPr>
        <p:grpSp>
          <p:nvGrpSpPr>
            <p:cNvPr id="9" name="Group 25"/>
            <p:cNvGrpSpPr>
              <a:grpSpLocks/>
            </p:cNvGrpSpPr>
            <p:nvPr/>
          </p:nvGrpSpPr>
          <p:grpSpPr bwMode="auto">
            <a:xfrm>
              <a:off x="3120" y="786"/>
              <a:ext cx="2112" cy="2812"/>
              <a:chOff x="3120" y="786"/>
              <a:chExt cx="2112" cy="2812"/>
            </a:xfrm>
          </p:grpSpPr>
          <p:grpSp>
            <p:nvGrpSpPr>
              <p:cNvPr id="10" name="Group 26"/>
              <p:cNvGrpSpPr>
                <a:grpSpLocks/>
              </p:cNvGrpSpPr>
              <p:nvPr/>
            </p:nvGrpSpPr>
            <p:grpSpPr bwMode="auto">
              <a:xfrm>
                <a:off x="3120" y="786"/>
                <a:ext cx="2112" cy="2812"/>
                <a:chOff x="3120" y="786"/>
                <a:chExt cx="2112" cy="2812"/>
              </a:xfrm>
            </p:grpSpPr>
            <p:sp>
              <p:nvSpPr>
                <p:cNvPr id="313364" name="Line 27"/>
                <p:cNvSpPr>
                  <a:spLocks noChangeShapeType="1"/>
                </p:cNvSpPr>
                <p:nvPr/>
              </p:nvSpPr>
              <p:spPr bwMode="auto">
                <a:xfrm>
                  <a:off x="4708" y="1829"/>
                  <a:ext cx="1" cy="181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13365" name="Line 28"/>
                <p:cNvSpPr>
                  <a:spLocks noChangeShapeType="1"/>
                </p:cNvSpPr>
                <p:nvPr/>
              </p:nvSpPr>
              <p:spPr bwMode="auto">
                <a:xfrm>
                  <a:off x="4708" y="1466"/>
                  <a:ext cx="1" cy="181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11" name="Group 29"/>
                <p:cNvGrpSpPr>
                  <a:grpSpLocks/>
                </p:cNvGrpSpPr>
                <p:nvPr/>
              </p:nvGrpSpPr>
              <p:grpSpPr bwMode="auto">
                <a:xfrm>
                  <a:off x="3120" y="786"/>
                  <a:ext cx="2112" cy="2812"/>
                  <a:chOff x="3120" y="786"/>
                  <a:chExt cx="2112" cy="2812"/>
                </a:xfrm>
              </p:grpSpPr>
              <p:sp>
                <p:nvSpPr>
                  <p:cNvPr id="313367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1920"/>
                    <a:ext cx="1996" cy="1678"/>
                  </a:xfrm>
                  <a:prstGeom prst="rect">
                    <a:avLst/>
                  </a:prstGeom>
                  <a:solidFill>
                    <a:schemeClr val="folHlink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grpSp>
                <p:nvGrpSpPr>
                  <p:cNvPr id="12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3168" y="2688"/>
                    <a:ext cx="952" cy="862"/>
                    <a:chOff x="2925" y="3022"/>
                    <a:chExt cx="952" cy="862"/>
                  </a:xfrm>
                </p:grpSpPr>
                <p:sp>
                  <p:nvSpPr>
                    <p:cNvPr id="313375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5" y="3022"/>
                      <a:ext cx="952" cy="862"/>
                    </a:xfrm>
                    <a:prstGeom prst="rect">
                      <a:avLst/>
                    </a:prstGeom>
                    <a:solidFill>
                      <a:srgbClr val="990033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r>
                        <a:rPr lang="zh-TW" altLang="en-US" sz="1600" b="1">
                          <a:latin typeface="Times New Roman" pitchFamily="18" charset="0"/>
                          <a:ea typeface="標楷體" pitchFamily="65" charset="-120"/>
                        </a:rPr>
                        <a:t>流程化</a:t>
                      </a:r>
                    </a:p>
                    <a:p>
                      <a:endParaRPr lang="zh-TW" altLang="en-US" sz="1200" b="1">
                        <a:latin typeface="Times New Roman" pitchFamily="18" charset="0"/>
                        <a:ea typeface="標楷體" pitchFamily="65" charset="-120"/>
                      </a:endParaRPr>
                    </a:p>
                    <a:p>
                      <a:endParaRPr lang="zh-TW" altLang="en-US" sz="1200" b="1">
                        <a:latin typeface="Times New Roman" pitchFamily="18" charset="0"/>
                        <a:ea typeface="標楷體" pitchFamily="65" charset="-120"/>
                      </a:endParaRPr>
                    </a:p>
                    <a:p>
                      <a:endParaRPr lang="zh-TW" altLang="en-US" sz="1200" b="1">
                        <a:latin typeface="Times New Roman" pitchFamily="18" charset="0"/>
                        <a:ea typeface="標楷體" pitchFamily="65" charset="-120"/>
                      </a:endParaRPr>
                    </a:p>
                    <a:p>
                      <a:endParaRPr lang="zh-TW" altLang="en-US" sz="1200" b="1">
                        <a:latin typeface="Times New Roman" pitchFamily="18" charset="0"/>
                        <a:ea typeface="標楷體" pitchFamily="65" charset="-120"/>
                      </a:endParaRPr>
                    </a:p>
                    <a:p>
                      <a:endParaRPr lang="zh-TW" altLang="en-US" sz="1200" b="1">
                        <a:latin typeface="Times New Roman" pitchFamily="18" charset="0"/>
                        <a:ea typeface="標楷體" pitchFamily="65" charset="-120"/>
                      </a:endParaRPr>
                    </a:p>
                    <a:p>
                      <a:endParaRPr lang="en-US" altLang="zh-TW" sz="1200" b="1">
                        <a:latin typeface="Times New Roman" pitchFamily="18" charset="0"/>
                        <a:ea typeface="標楷體" pitchFamily="65" charset="-120"/>
                      </a:endParaRPr>
                    </a:p>
                  </p:txBody>
                </p:sp>
                <p:sp>
                  <p:nvSpPr>
                    <p:cNvPr id="313376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25" y="3204"/>
                      <a:ext cx="95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</p:grpSp>
              <p:sp>
                <p:nvSpPr>
                  <p:cNvPr id="313369" name="AutoShape 34"/>
                  <p:cNvSpPr>
                    <a:spLocks noChangeArrowheads="1"/>
                  </p:cNvSpPr>
                  <p:nvPr/>
                </p:nvSpPr>
                <p:spPr bwMode="auto">
                  <a:xfrm>
                    <a:off x="3166" y="2010"/>
                    <a:ext cx="907" cy="499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660066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zh-TW" altLang="en-US" sz="1400" b="1">
                        <a:latin typeface="Times New Roman" pitchFamily="18" charset="0"/>
                        <a:ea typeface="標楷體" pitchFamily="65" charset="-120"/>
                      </a:rPr>
                      <a:t>目   的   適   合   化</a:t>
                    </a:r>
                  </a:p>
                  <a:p>
                    <a:r>
                      <a:rPr lang="zh-TW" altLang="en-US" sz="1400" b="1">
                        <a:latin typeface="Times New Roman" pitchFamily="18" charset="0"/>
                        <a:ea typeface="標楷體" pitchFamily="65" charset="-120"/>
                      </a:rPr>
                      <a:t>創造性的協調動作</a:t>
                    </a:r>
                  </a:p>
                  <a:p>
                    <a:r>
                      <a:rPr lang="zh-TW" altLang="en-US" sz="1400" b="1">
                        <a:latin typeface="Times New Roman" pitchFamily="18" charset="0"/>
                        <a:ea typeface="標楷體" pitchFamily="65" charset="-120"/>
                      </a:rPr>
                      <a:t>自  律  性  的 載 量</a:t>
                    </a:r>
                  </a:p>
                </p:txBody>
              </p:sp>
              <p:sp>
                <p:nvSpPr>
                  <p:cNvPr id="313370" name="AutoShape 35"/>
                  <p:cNvSpPr>
                    <a:spLocks noChangeArrowheads="1"/>
                  </p:cNvSpPr>
                  <p:nvPr/>
                </p:nvSpPr>
                <p:spPr bwMode="auto">
                  <a:xfrm>
                    <a:off x="3573" y="2509"/>
                    <a:ext cx="182" cy="181"/>
                  </a:xfrm>
                  <a:prstGeom prst="downArrow">
                    <a:avLst>
                      <a:gd name="adj1" fmla="val 50000"/>
                      <a:gd name="adj2" fmla="val 25000"/>
                    </a:avLst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313371" name="AutoShape 36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1968"/>
                    <a:ext cx="864" cy="576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9900CC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zh-TW" altLang="en-US" sz="1600" b="1">
                        <a:latin typeface="Times New Roman" pitchFamily="18" charset="0"/>
                        <a:ea typeface="標楷體" pitchFamily="65" charset="-120"/>
                      </a:rPr>
                      <a:t>服務</a:t>
                    </a:r>
                  </a:p>
                  <a:p>
                    <a:r>
                      <a:rPr lang="zh-TW" altLang="en-US" sz="1600" b="1">
                        <a:latin typeface="Times New Roman" pitchFamily="18" charset="0"/>
                        <a:ea typeface="標楷體" pitchFamily="65" charset="-120"/>
                      </a:rPr>
                      <a:t>要求品質</a:t>
                    </a:r>
                  </a:p>
                  <a:p>
                    <a:r>
                      <a:rPr lang="zh-TW" altLang="en-US" sz="1600" b="1">
                        <a:latin typeface="Times New Roman" pitchFamily="18" charset="0"/>
                        <a:ea typeface="標楷體" pitchFamily="65" charset="-120"/>
                      </a:rPr>
                      <a:t>回應時間</a:t>
                    </a:r>
                  </a:p>
                  <a:p>
                    <a:r>
                      <a:rPr lang="zh-TW" altLang="en-US" sz="1600" b="1">
                        <a:latin typeface="Times New Roman" pitchFamily="18" charset="0"/>
                        <a:ea typeface="標楷體" pitchFamily="65" charset="-120"/>
                      </a:rPr>
                      <a:t>市場成本</a:t>
                    </a:r>
                  </a:p>
                </p:txBody>
              </p:sp>
              <p:sp>
                <p:nvSpPr>
                  <p:cNvPr id="313372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4345" y="1632"/>
                    <a:ext cx="887" cy="197"/>
                  </a:xfrm>
                  <a:prstGeom prst="rect">
                    <a:avLst/>
                  </a:prstGeom>
                  <a:solidFill>
                    <a:srgbClr val="008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zh-TW" altLang="en-US" sz="1600" b="1">
                        <a:latin typeface="Times New Roman" pitchFamily="18" charset="0"/>
                        <a:ea typeface="標楷體" pitchFamily="65" charset="-120"/>
                      </a:rPr>
                      <a:t>顧客滿足的增加</a:t>
                    </a:r>
                  </a:p>
                </p:txBody>
              </p:sp>
              <p:sp>
                <p:nvSpPr>
                  <p:cNvPr id="313373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4345" y="1013"/>
                    <a:ext cx="726" cy="454"/>
                  </a:xfrm>
                  <a:prstGeom prst="rect">
                    <a:avLst/>
                  </a:prstGeom>
                  <a:solidFill>
                    <a:srgbClr val="666633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zh-TW" altLang="en-US" sz="2000" b="1">
                        <a:latin typeface="Times New Roman" pitchFamily="18" charset="0"/>
                        <a:ea typeface="標楷體" pitchFamily="65" charset="-120"/>
                      </a:rPr>
                      <a:t>市場導向</a:t>
                    </a:r>
                  </a:p>
                </p:txBody>
              </p:sp>
              <p:sp>
                <p:nvSpPr>
                  <p:cNvPr id="313374" name="AutoShape 39"/>
                  <p:cNvSpPr>
                    <a:spLocks noChangeArrowheads="1"/>
                  </p:cNvSpPr>
                  <p:nvPr/>
                </p:nvSpPr>
                <p:spPr bwMode="auto">
                  <a:xfrm>
                    <a:off x="4209" y="786"/>
                    <a:ext cx="998" cy="181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chemeClr val="hlink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zh-TW" altLang="en-US" sz="1600" b="1">
                        <a:solidFill>
                          <a:schemeClr val="bg2"/>
                        </a:solidFill>
                        <a:latin typeface="Times New Roman" pitchFamily="18" charset="0"/>
                        <a:ea typeface="標楷體" pitchFamily="65" charset="-120"/>
                      </a:rPr>
                      <a:t>實施</a:t>
                    </a:r>
                    <a:r>
                      <a:rPr lang="en-US" altLang="zh-TW" sz="1600" b="1">
                        <a:solidFill>
                          <a:schemeClr val="bg2"/>
                        </a:solidFill>
                        <a:latin typeface="Times New Roman" pitchFamily="18" charset="0"/>
                        <a:ea typeface="標楷體" pitchFamily="65" charset="-120"/>
                      </a:rPr>
                      <a:t>BPR</a:t>
                    </a:r>
                    <a:r>
                      <a:rPr lang="zh-TW" altLang="en-US" sz="1600" b="1">
                        <a:solidFill>
                          <a:schemeClr val="bg2"/>
                        </a:solidFill>
                        <a:latin typeface="Times New Roman" pitchFamily="18" charset="0"/>
                        <a:ea typeface="標楷體" pitchFamily="65" charset="-120"/>
                      </a:rPr>
                      <a:t>的觀念</a:t>
                    </a:r>
                  </a:p>
                </p:txBody>
              </p:sp>
            </p:grpSp>
          </p:grpSp>
          <p:sp>
            <p:nvSpPr>
              <p:cNvPr id="313363" name="AutoShape 40"/>
              <p:cNvSpPr>
                <a:spLocks noChangeArrowheads="1"/>
              </p:cNvSpPr>
              <p:nvPr/>
            </p:nvSpPr>
            <p:spPr bwMode="auto">
              <a:xfrm>
                <a:off x="3211" y="3008"/>
                <a:ext cx="817" cy="454"/>
              </a:xfrm>
              <a:prstGeom prst="homePlate">
                <a:avLst>
                  <a:gd name="adj" fmla="val 29076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1600" b="1">
                    <a:latin typeface="Times New Roman" pitchFamily="18" charset="0"/>
                    <a:ea typeface="標楷體" pitchFamily="65" charset="-120"/>
                  </a:rPr>
                  <a:t>商業流程</a:t>
                </a:r>
              </a:p>
              <a:p>
                <a:r>
                  <a:rPr lang="zh-TW" altLang="en-US" sz="1600" b="1">
                    <a:latin typeface="Times New Roman" pitchFamily="18" charset="0"/>
                    <a:ea typeface="標楷體" pitchFamily="65" charset="-120"/>
                  </a:rPr>
                  <a:t>流程</a:t>
                </a:r>
              </a:p>
              <a:p>
                <a:r>
                  <a:rPr lang="zh-TW" altLang="en-US" sz="1600" b="1">
                    <a:latin typeface="Times New Roman" pitchFamily="18" charset="0"/>
                    <a:ea typeface="標楷體" pitchFamily="65" charset="-120"/>
                  </a:rPr>
                  <a:t>活動</a:t>
                </a:r>
              </a:p>
            </p:txBody>
          </p:sp>
        </p:grpSp>
        <p:sp>
          <p:nvSpPr>
            <p:cNvPr id="313361" name="AutoShape 41"/>
            <p:cNvSpPr>
              <a:spLocks noChangeArrowheads="1"/>
            </p:cNvSpPr>
            <p:nvPr/>
          </p:nvSpPr>
          <p:spPr bwMode="auto">
            <a:xfrm flipH="1">
              <a:off x="4073" y="2147"/>
              <a:ext cx="136" cy="181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3" name="Group 42"/>
          <p:cNvGrpSpPr>
            <a:grpSpLocks/>
          </p:cNvGrpSpPr>
          <p:nvPr/>
        </p:nvGrpSpPr>
        <p:grpSpPr bwMode="auto">
          <a:xfrm>
            <a:off x="2433638" y="1371600"/>
            <a:ext cx="4392612" cy="3763963"/>
            <a:chOff x="1533" y="864"/>
            <a:chExt cx="2767" cy="2371"/>
          </a:xfrm>
        </p:grpSpPr>
        <p:sp>
          <p:nvSpPr>
            <p:cNvPr id="313354" name="AutoShape 43"/>
            <p:cNvSpPr>
              <a:spLocks noChangeArrowheads="1"/>
            </p:cNvSpPr>
            <p:nvPr/>
          </p:nvSpPr>
          <p:spPr bwMode="auto">
            <a:xfrm>
              <a:off x="2667" y="2963"/>
              <a:ext cx="499" cy="272"/>
            </a:xfrm>
            <a:prstGeom prst="rightArrow">
              <a:avLst>
                <a:gd name="adj1" fmla="val 50000"/>
                <a:gd name="adj2" fmla="val 45864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12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改革</a:t>
              </a:r>
            </a:p>
          </p:txBody>
        </p:sp>
        <p:sp>
          <p:nvSpPr>
            <p:cNvPr id="313355" name="AutoShape 44"/>
            <p:cNvSpPr>
              <a:spLocks noChangeArrowheads="1"/>
            </p:cNvSpPr>
            <p:nvPr/>
          </p:nvSpPr>
          <p:spPr bwMode="auto">
            <a:xfrm>
              <a:off x="2667" y="2010"/>
              <a:ext cx="499" cy="454"/>
            </a:xfrm>
            <a:prstGeom prst="rightArrow">
              <a:avLst>
                <a:gd name="adj1" fmla="val 50000"/>
                <a:gd name="adj2" fmla="val 27478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12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內部前提</a:t>
              </a:r>
            </a:p>
            <a:p>
              <a:r>
                <a:rPr lang="zh-TW" altLang="en-US" sz="12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條件的變化</a:t>
              </a:r>
            </a:p>
          </p:txBody>
        </p:sp>
        <p:sp>
          <p:nvSpPr>
            <p:cNvPr id="313356" name="AutoShape 45"/>
            <p:cNvSpPr>
              <a:spLocks noChangeArrowheads="1"/>
            </p:cNvSpPr>
            <p:nvPr/>
          </p:nvSpPr>
          <p:spPr bwMode="auto">
            <a:xfrm>
              <a:off x="1533" y="1602"/>
              <a:ext cx="2767" cy="272"/>
            </a:xfrm>
            <a:prstGeom prst="rightArrow">
              <a:avLst>
                <a:gd name="adj1" fmla="val 52204"/>
                <a:gd name="adj2" fmla="val 40644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 dirty="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改革</a:t>
              </a:r>
            </a:p>
          </p:txBody>
        </p:sp>
        <p:sp>
          <p:nvSpPr>
            <p:cNvPr id="313357" name="AutoShape 46"/>
            <p:cNvSpPr>
              <a:spLocks noChangeArrowheads="1"/>
            </p:cNvSpPr>
            <p:nvPr/>
          </p:nvSpPr>
          <p:spPr bwMode="auto">
            <a:xfrm>
              <a:off x="1533" y="1103"/>
              <a:ext cx="2767" cy="272"/>
            </a:xfrm>
            <a:prstGeom prst="rightArrow">
              <a:avLst>
                <a:gd name="adj1" fmla="val 52204"/>
                <a:gd name="adj2" fmla="val 40644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 dirty="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革新</a:t>
              </a:r>
            </a:p>
          </p:txBody>
        </p:sp>
        <p:sp>
          <p:nvSpPr>
            <p:cNvPr id="313358" name="Text Box 47"/>
            <p:cNvSpPr txBox="1">
              <a:spLocks noChangeArrowheads="1"/>
            </p:cNvSpPr>
            <p:nvPr/>
          </p:nvSpPr>
          <p:spPr bwMode="auto">
            <a:xfrm>
              <a:off x="2112" y="864"/>
              <a:ext cx="17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外部思考模式的轉變</a:t>
              </a:r>
            </a:p>
          </p:txBody>
        </p:sp>
        <p:sp>
          <p:nvSpPr>
            <p:cNvPr id="313359" name="Text Box 48"/>
            <p:cNvSpPr txBox="1">
              <a:spLocks noChangeArrowheads="1"/>
            </p:cNvSpPr>
            <p:nvPr/>
          </p:nvSpPr>
          <p:spPr bwMode="auto">
            <a:xfrm>
              <a:off x="2496" y="1392"/>
              <a:ext cx="97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競爭優勢</a:t>
              </a:r>
            </a:p>
          </p:txBody>
        </p:sp>
      </p:grpSp>
      <p:sp>
        <p:nvSpPr>
          <p:cNvPr id="313351" name="Text Box 49"/>
          <p:cNvSpPr txBox="1">
            <a:spLocks noChangeArrowheads="1"/>
          </p:cNvSpPr>
          <p:nvPr/>
        </p:nvSpPr>
        <p:spPr bwMode="auto">
          <a:xfrm>
            <a:off x="3657600" y="60960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zh-TW" altLang="zh-TW" sz="1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13352" name="Text Box 50"/>
          <p:cNvSpPr txBox="1">
            <a:spLocks noChangeArrowheads="1"/>
          </p:cNvSpPr>
          <p:nvPr/>
        </p:nvSpPr>
        <p:spPr bwMode="auto">
          <a:xfrm>
            <a:off x="2895600" y="6096000"/>
            <a:ext cx="3740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資料來源：修改自等松會計事務所，雷吉甫譯</a:t>
            </a:r>
          </a:p>
        </p:txBody>
      </p:sp>
      <p:pic>
        <p:nvPicPr>
          <p:cNvPr id="313353" name="Picture 51" descr="j0283572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96188" y="5589588"/>
            <a:ext cx="1314450" cy="8953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E0765-5A12-4F54-951E-A615A1FDE383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09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88913"/>
            <a:ext cx="7196137" cy="6096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標楷體" pitchFamily="65" charset="-120"/>
              </a:rPr>
              <a:t>組織結構與工作流程</a:t>
            </a:r>
            <a:endParaRPr lang="zh-TW" altLang="en-US" smtClean="0">
              <a:solidFill>
                <a:srgbClr val="3333CC"/>
              </a:solidFill>
              <a:latin typeface="標楷體" pitchFamily="65" charset="-120"/>
            </a:endParaRPr>
          </a:p>
        </p:txBody>
      </p:sp>
      <p:sp>
        <p:nvSpPr>
          <p:cNvPr id="314372" name="WordArt 3"/>
          <p:cNvSpPr>
            <a:spLocks noChangeArrowheads="1" noChangeShapeType="1" noTextEdit="1"/>
          </p:cNvSpPr>
          <p:nvPr/>
        </p:nvSpPr>
        <p:spPr bwMode="auto">
          <a:xfrm>
            <a:off x="76200" y="6324600"/>
            <a:ext cx="736600" cy="3810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r>
              <a:rPr lang="en-US" altLang="zh-TW" sz="4800" kern="10" spc="-48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Impact"/>
              </a:rPr>
              <a:t>HRS</a:t>
            </a:r>
            <a:endParaRPr lang="zh-TW" altLang="en-US" sz="4800" kern="10" spc="-48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/>
                </a:outerShdw>
              </a:effectLst>
              <a:latin typeface="Impact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98513" y="1009650"/>
            <a:ext cx="2286000" cy="1974850"/>
            <a:chOff x="503" y="636"/>
            <a:chExt cx="1440" cy="124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550" y="968"/>
              <a:ext cx="1392" cy="912"/>
              <a:chOff x="432" y="768"/>
              <a:chExt cx="1392" cy="912"/>
            </a:xfrm>
          </p:grpSpPr>
          <p:sp>
            <p:nvSpPr>
              <p:cNvPr id="314408" name="Rectangle 6"/>
              <p:cNvSpPr>
                <a:spLocks noChangeArrowheads="1"/>
              </p:cNvSpPr>
              <p:nvPr/>
            </p:nvSpPr>
            <p:spPr bwMode="auto">
              <a:xfrm>
                <a:off x="432" y="768"/>
                <a:ext cx="240" cy="91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000" b="1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設</a:t>
                </a:r>
                <a:br>
                  <a:rPr lang="zh-TW" altLang="en-US" sz="2000" b="1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</a:br>
                <a:r>
                  <a:rPr lang="zh-TW" altLang="en-US" sz="2000" b="1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計</a:t>
                </a:r>
              </a:p>
            </p:txBody>
          </p:sp>
          <p:sp>
            <p:nvSpPr>
              <p:cNvPr id="314409" name="Rectangle 7"/>
              <p:cNvSpPr>
                <a:spLocks noChangeArrowheads="1"/>
              </p:cNvSpPr>
              <p:nvPr/>
            </p:nvSpPr>
            <p:spPr bwMode="auto">
              <a:xfrm>
                <a:off x="816" y="768"/>
                <a:ext cx="240" cy="91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000" b="1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製</a:t>
                </a:r>
              </a:p>
              <a:p>
                <a:r>
                  <a:rPr lang="zh-TW" altLang="en-US" sz="2000" b="1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造</a:t>
                </a:r>
              </a:p>
            </p:txBody>
          </p:sp>
          <p:sp>
            <p:nvSpPr>
              <p:cNvPr id="314410" name="Rectangle 8"/>
              <p:cNvSpPr>
                <a:spLocks noChangeArrowheads="1"/>
              </p:cNvSpPr>
              <p:nvPr/>
            </p:nvSpPr>
            <p:spPr bwMode="auto">
              <a:xfrm>
                <a:off x="1200" y="768"/>
                <a:ext cx="240" cy="91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000" b="1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行</a:t>
                </a:r>
              </a:p>
              <a:p>
                <a:r>
                  <a:rPr lang="zh-TW" altLang="en-US" sz="2000" b="1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銷</a:t>
                </a:r>
              </a:p>
            </p:txBody>
          </p:sp>
          <p:sp>
            <p:nvSpPr>
              <p:cNvPr id="314411" name="Rectangle 9"/>
              <p:cNvSpPr>
                <a:spLocks noChangeArrowheads="1"/>
              </p:cNvSpPr>
              <p:nvPr/>
            </p:nvSpPr>
            <p:spPr bwMode="auto">
              <a:xfrm>
                <a:off x="1584" y="768"/>
                <a:ext cx="240" cy="91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000" b="1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財</a:t>
                </a:r>
              </a:p>
              <a:p>
                <a:r>
                  <a:rPr lang="zh-TW" altLang="en-US" sz="2000" b="1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務</a:t>
                </a:r>
              </a:p>
            </p:txBody>
          </p:sp>
        </p:grpSp>
        <p:sp>
          <p:nvSpPr>
            <p:cNvPr id="314407" name="Text Box 10"/>
            <p:cNvSpPr txBox="1">
              <a:spLocks noChangeArrowheads="1"/>
            </p:cNvSpPr>
            <p:nvPr/>
          </p:nvSpPr>
          <p:spPr bwMode="auto">
            <a:xfrm>
              <a:off x="503" y="636"/>
              <a:ext cx="1440" cy="250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0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#1 </a:t>
              </a:r>
              <a:r>
                <a:rPr lang="zh-TW" altLang="en-US" sz="20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職務導向運作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191125" y="1009650"/>
            <a:ext cx="2635250" cy="1974850"/>
            <a:chOff x="3270" y="636"/>
            <a:chExt cx="1660" cy="1244"/>
          </a:xfrm>
        </p:grpSpPr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3334" y="1064"/>
              <a:ext cx="1584" cy="768"/>
              <a:chOff x="3216" y="864"/>
              <a:chExt cx="1584" cy="768"/>
            </a:xfrm>
          </p:grpSpPr>
          <p:sp>
            <p:nvSpPr>
              <p:cNvPr id="314403" name="Rectangle 13"/>
              <p:cNvSpPr>
                <a:spLocks noChangeArrowheads="1"/>
              </p:cNvSpPr>
              <p:nvPr/>
            </p:nvSpPr>
            <p:spPr bwMode="auto">
              <a:xfrm>
                <a:off x="3216" y="864"/>
                <a:ext cx="1584" cy="192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zh-TW" sz="20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314404" name="Rectangle 14"/>
              <p:cNvSpPr>
                <a:spLocks noChangeArrowheads="1"/>
              </p:cNvSpPr>
              <p:nvPr/>
            </p:nvSpPr>
            <p:spPr bwMode="auto">
              <a:xfrm>
                <a:off x="3216" y="1152"/>
                <a:ext cx="1584" cy="192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zh-TW" sz="20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314405" name="Rectangle 15"/>
              <p:cNvSpPr>
                <a:spLocks noChangeArrowheads="1"/>
              </p:cNvSpPr>
              <p:nvPr/>
            </p:nvSpPr>
            <p:spPr bwMode="auto">
              <a:xfrm>
                <a:off x="3216" y="1440"/>
                <a:ext cx="1584" cy="192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zh-TW" sz="20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3430" y="968"/>
              <a:ext cx="1392" cy="912"/>
              <a:chOff x="432" y="768"/>
              <a:chExt cx="1392" cy="912"/>
            </a:xfrm>
          </p:grpSpPr>
          <p:sp>
            <p:nvSpPr>
              <p:cNvPr id="314399" name="Rectangle 17"/>
              <p:cNvSpPr>
                <a:spLocks noChangeArrowheads="1"/>
              </p:cNvSpPr>
              <p:nvPr/>
            </p:nvSpPr>
            <p:spPr bwMode="auto">
              <a:xfrm>
                <a:off x="432" y="768"/>
                <a:ext cx="240" cy="91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000" b="1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設</a:t>
                </a:r>
                <a:br>
                  <a:rPr lang="zh-TW" altLang="en-US" sz="2000" b="1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</a:br>
                <a:r>
                  <a:rPr lang="zh-TW" altLang="en-US" sz="2000" b="1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計</a:t>
                </a:r>
              </a:p>
            </p:txBody>
          </p:sp>
          <p:sp>
            <p:nvSpPr>
              <p:cNvPr id="314400" name="Rectangle 18"/>
              <p:cNvSpPr>
                <a:spLocks noChangeArrowheads="1"/>
              </p:cNvSpPr>
              <p:nvPr/>
            </p:nvSpPr>
            <p:spPr bwMode="auto">
              <a:xfrm>
                <a:off x="816" y="768"/>
                <a:ext cx="240" cy="91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000" b="1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製</a:t>
                </a:r>
              </a:p>
              <a:p>
                <a:r>
                  <a:rPr lang="zh-TW" altLang="en-US" sz="2000" b="1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造</a:t>
                </a:r>
              </a:p>
            </p:txBody>
          </p:sp>
          <p:sp>
            <p:nvSpPr>
              <p:cNvPr id="314401" name="Rectangle 19"/>
              <p:cNvSpPr>
                <a:spLocks noChangeArrowheads="1"/>
              </p:cNvSpPr>
              <p:nvPr/>
            </p:nvSpPr>
            <p:spPr bwMode="auto">
              <a:xfrm>
                <a:off x="1200" y="768"/>
                <a:ext cx="240" cy="91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000" b="1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行</a:t>
                </a:r>
              </a:p>
              <a:p>
                <a:r>
                  <a:rPr lang="zh-TW" altLang="en-US" sz="2000" b="1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銷</a:t>
                </a:r>
              </a:p>
            </p:txBody>
          </p:sp>
          <p:sp>
            <p:nvSpPr>
              <p:cNvPr id="314402" name="Rectangle 20"/>
              <p:cNvSpPr>
                <a:spLocks noChangeArrowheads="1"/>
              </p:cNvSpPr>
              <p:nvPr/>
            </p:nvSpPr>
            <p:spPr bwMode="auto">
              <a:xfrm>
                <a:off x="1584" y="768"/>
                <a:ext cx="240" cy="91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000" b="1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財</a:t>
                </a:r>
              </a:p>
              <a:p>
                <a:r>
                  <a:rPr lang="zh-TW" altLang="en-US" sz="2000" b="1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務</a:t>
                </a:r>
              </a:p>
            </p:txBody>
          </p:sp>
        </p:grpSp>
        <p:sp>
          <p:nvSpPr>
            <p:cNvPr id="314398" name="Text Box 21"/>
            <p:cNvSpPr txBox="1">
              <a:spLocks noChangeArrowheads="1"/>
            </p:cNvSpPr>
            <p:nvPr/>
          </p:nvSpPr>
          <p:spPr bwMode="auto">
            <a:xfrm>
              <a:off x="3270" y="636"/>
              <a:ext cx="1660" cy="250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0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#2 </a:t>
              </a:r>
              <a:r>
                <a:rPr lang="zh-TW" altLang="en-US" sz="20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職務為主流程為輔</a:t>
              </a:r>
            </a:p>
          </p:txBody>
        </p:sp>
      </p:grp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5264150" y="4356100"/>
            <a:ext cx="2851150" cy="2019300"/>
            <a:chOff x="3316" y="2744"/>
            <a:chExt cx="1796" cy="1272"/>
          </a:xfrm>
        </p:grpSpPr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3430" y="2744"/>
              <a:ext cx="1392" cy="912"/>
              <a:chOff x="432" y="768"/>
              <a:chExt cx="1392" cy="912"/>
            </a:xfrm>
          </p:grpSpPr>
          <p:sp>
            <p:nvSpPr>
              <p:cNvPr id="314392" name="Rectangle 24"/>
              <p:cNvSpPr>
                <a:spLocks noChangeArrowheads="1"/>
              </p:cNvSpPr>
              <p:nvPr/>
            </p:nvSpPr>
            <p:spPr bwMode="auto">
              <a:xfrm>
                <a:off x="432" y="768"/>
                <a:ext cx="240" cy="91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zh-TW" sz="20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314393" name="Rectangle 25"/>
              <p:cNvSpPr>
                <a:spLocks noChangeArrowheads="1"/>
              </p:cNvSpPr>
              <p:nvPr/>
            </p:nvSpPr>
            <p:spPr bwMode="auto">
              <a:xfrm>
                <a:off x="816" y="768"/>
                <a:ext cx="240" cy="91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zh-TW" sz="20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314394" name="Rectangle 26"/>
              <p:cNvSpPr>
                <a:spLocks noChangeArrowheads="1"/>
              </p:cNvSpPr>
              <p:nvPr/>
            </p:nvSpPr>
            <p:spPr bwMode="auto">
              <a:xfrm>
                <a:off x="1200" y="768"/>
                <a:ext cx="240" cy="91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zh-TW" sz="20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314395" name="Rectangle 27"/>
              <p:cNvSpPr>
                <a:spLocks noChangeArrowheads="1"/>
              </p:cNvSpPr>
              <p:nvPr/>
            </p:nvSpPr>
            <p:spPr bwMode="auto">
              <a:xfrm>
                <a:off x="1584" y="768"/>
                <a:ext cx="240" cy="91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zh-TW" sz="20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9" name="Group 28"/>
            <p:cNvGrpSpPr>
              <a:grpSpLocks/>
            </p:cNvGrpSpPr>
            <p:nvPr/>
          </p:nvGrpSpPr>
          <p:grpSpPr bwMode="auto">
            <a:xfrm>
              <a:off x="3334" y="2840"/>
              <a:ext cx="1584" cy="768"/>
              <a:chOff x="3216" y="2400"/>
              <a:chExt cx="1584" cy="768"/>
            </a:xfrm>
          </p:grpSpPr>
          <p:sp>
            <p:nvSpPr>
              <p:cNvPr id="314389" name="Rectangle 29"/>
              <p:cNvSpPr>
                <a:spLocks noChangeArrowheads="1"/>
              </p:cNvSpPr>
              <p:nvPr/>
            </p:nvSpPr>
            <p:spPr bwMode="auto">
              <a:xfrm>
                <a:off x="3216" y="2400"/>
                <a:ext cx="1584" cy="192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000" b="1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開發產品</a:t>
                </a:r>
              </a:p>
            </p:txBody>
          </p:sp>
          <p:sp>
            <p:nvSpPr>
              <p:cNvPr id="314390" name="Rectangle 30"/>
              <p:cNvSpPr>
                <a:spLocks noChangeArrowheads="1"/>
              </p:cNvSpPr>
              <p:nvPr/>
            </p:nvSpPr>
            <p:spPr bwMode="auto">
              <a:xfrm>
                <a:off x="3216" y="2688"/>
                <a:ext cx="1584" cy="192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000" b="1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傳遞服務</a:t>
                </a:r>
              </a:p>
            </p:txBody>
          </p:sp>
          <p:sp>
            <p:nvSpPr>
              <p:cNvPr id="314391" name="Rectangle 31"/>
              <p:cNvSpPr>
                <a:spLocks noChangeArrowheads="1"/>
              </p:cNvSpPr>
              <p:nvPr/>
            </p:nvSpPr>
            <p:spPr bwMode="auto">
              <a:xfrm>
                <a:off x="3216" y="2976"/>
                <a:ext cx="1584" cy="192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000" b="1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客戶關係</a:t>
                </a:r>
              </a:p>
            </p:txBody>
          </p:sp>
        </p:grpSp>
        <p:sp>
          <p:nvSpPr>
            <p:cNvPr id="314388" name="Text Box 32"/>
            <p:cNvSpPr txBox="1">
              <a:spLocks noChangeArrowheads="1"/>
            </p:cNvSpPr>
            <p:nvPr/>
          </p:nvSpPr>
          <p:spPr bwMode="auto">
            <a:xfrm>
              <a:off x="3316" y="3766"/>
              <a:ext cx="1796" cy="250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0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#3 </a:t>
              </a:r>
              <a:r>
                <a:rPr lang="zh-TW" altLang="en-US" sz="20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流程引導職務運作</a:t>
              </a:r>
            </a:p>
          </p:txBody>
        </p:sp>
      </p:grpSp>
      <p:grpSp>
        <p:nvGrpSpPr>
          <p:cNvPr id="10" name="Group 33"/>
          <p:cNvGrpSpPr>
            <a:grpSpLocks/>
          </p:cNvGrpSpPr>
          <p:nvPr/>
        </p:nvGrpSpPr>
        <p:grpSpPr bwMode="auto">
          <a:xfrm>
            <a:off x="873125" y="4508500"/>
            <a:ext cx="2514600" cy="1795463"/>
            <a:chOff x="550" y="2840"/>
            <a:chExt cx="1584" cy="1131"/>
          </a:xfrm>
        </p:grpSpPr>
        <p:grpSp>
          <p:nvGrpSpPr>
            <p:cNvPr id="11" name="Group 34"/>
            <p:cNvGrpSpPr>
              <a:grpSpLocks/>
            </p:cNvGrpSpPr>
            <p:nvPr/>
          </p:nvGrpSpPr>
          <p:grpSpPr bwMode="auto">
            <a:xfrm>
              <a:off x="550" y="2840"/>
              <a:ext cx="1584" cy="768"/>
              <a:chOff x="3216" y="2400"/>
              <a:chExt cx="1584" cy="768"/>
            </a:xfrm>
          </p:grpSpPr>
          <p:sp>
            <p:nvSpPr>
              <p:cNvPr id="314383" name="Rectangle 35"/>
              <p:cNvSpPr>
                <a:spLocks noChangeArrowheads="1"/>
              </p:cNvSpPr>
              <p:nvPr/>
            </p:nvSpPr>
            <p:spPr bwMode="auto">
              <a:xfrm>
                <a:off x="3216" y="2400"/>
                <a:ext cx="1584" cy="192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000" b="1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開發產品</a:t>
                </a:r>
              </a:p>
            </p:txBody>
          </p:sp>
          <p:sp>
            <p:nvSpPr>
              <p:cNvPr id="314384" name="Rectangle 36"/>
              <p:cNvSpPr>
                <a:spLocks noChangeArrowheads="1"/>
              </p:cNvSpPr>
              <p:nvPr/>
            </p:nvSpPr>
            <p:spPr bwMode="auto">
              <a:xfrm>
                <a:off x="3216" y="2688"/>
                <a:ext cx="1584" cy="192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000" b="1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傳遞服務</a:t>
                </a:r>
              </a:p>
            </p:txBody>
          </p:sp>
          <p:sp>
            <p:nvSpPr>
              <p:cNvPr id="314385" name="Rectangle 37"/>
              <p:cNvSpPr>
                <a:spLocks noChangeArrowheads="1"/>
              </p:cNvSpPr>
              <p:nvPr/>
            </p:nvSpPr>
            <p:spPr bwMode="auto">
              <a:xfrm>
                <a:off x="3216" y="2976"/>
                <a:ext cx="1584" cy="192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000" b="1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客戶關係</a:t>
                </a:r>
              </a:p>
            </p:txBody>
          </p:sp>
        </p:grpSp>
        <p:sp>
          <p:nvSpPr>
            <p:cNvPr id="314382" name="Text Box 38"/>
            <p:cNvSpPr txBox="1">
              <a:spLocks noChangeArrowheads="1"/>
            </p:cNvSpPr>
            <p:nvPr/>
          </p:nvSpPr>
          <p:spPr bwMode="auto">
            <a:xfrm>
              <a:off x="594" y="3721"/>
              <a:ext cx="1357" cy="250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0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#4 </a:t>
              </a:r>
              <a:r>
                <a:rPr lang="zh-TW" altLang="en-US" sz="20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流程主宰運作</a:t>
              </a:r>
            </a:p>
          </p:txBody>
        </p:sp>
      </p:grpSp>
      <p:sp>
        <p:nvSpPr>
          <p:cNvPr id="2094119" name="AutoShape 39"/>
          <p:cNvSpPr>
            <a:spLocks noChangeArrowheads="1"/>
          </p:cNvSpPr>
          <p:nvPr/>
        </p:nvSpPr>
        <p:spPr bwMode="auto">
          <a:xfrm>
            <a:off x="3463925" y="1917700"/>
            <a:ext cx="1439863" cy="762000"/>
          </a:xfrm>
          <a:prstGeom prst="rightArrow">
            <a:avLst>
              <a:gd name="adj1" fmla="val 50000"/>
              <a:gd name="adj2" fmla="val 4724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TW" altLang="en-US" sz="2000" b="1">
                <a:solidFill>
                  <a:schemeClr val="bg2"/>
                </a:solidFill>
                <a:ea typeface="標楷體" pitchFamily="65" charset="-120"/>
              </a:rPr>
              <a:t>專業分工</a:t>
            </a:r>
          </a:p>
        </p:txBody>
      </p:sp>
      <p:sp>
        <p:nvSpPr>
          <p:cNvPr id="2094120" name="AutoShape 40"/>
          <p:cNvSpPr>
            <a:spLocks noChangeArrowheads="1"/>
          </p:cNvSpPr>
          <p:nvPr/>
        </p:nvSpPr>
        <p:spPr bwMode="auto">
          <a:xfrm>
            <a:off x="6283325" y="3170238"/>
            <a:ext cx="685800" cy="1152525"/>
          </a:xfrm>
          <a:prstGeom prst="downArrow">
            <a:avLst>
              <a:gd name="adj1" fmla="val 50000"/>
              <a:gd name="adj2" fmla="val 42014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r>
              <a:rPr lang="zh-TW" altLang="en-US" sz="2000" b="1">
                <a:solidFill>
                  <a:schemeClr val="bg2"/>
                </a:solidFill>
                <a:ea typeface="標楷體" pitchFamily="65" charset="-120"/>
              </a:rPr>
              <a:t>分工合作</a:t>
            </a:r>
          </a:p>
        </p:txBody>
      </p:sp>
      <p:sp>
        <p:nvSpPr>
          <p:cNvPr id="2094121" name="AutoShape 41"/>
          <p:cNvSpPr>
            <a:spLocks noChangeArrowheads="1"/>
          </p:cNvSpPr>
          <p:nvPr/>
        </p:nvSpPr>
        <p:spPr bwMode="auto">
          <a:xfrm>
            <a:off x="3463925" y="4660900"/>
            <a:ext cx="1582738" cy="838200"/>
          </a:xfrm>
          <a:prstGeom prst="leftArrow">
            <a:avLst>
              <a:gd name="adj1" fmla="val 50000"/>
              <a:gd name="adj2" fmla="val 47206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TW" altLang="en-US" sz="20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流程團隊</a:t>
            </a:r>
          </a:p>
        </p:txBody>
      </p:sp>
      <p:sp>
        <p:nvSpPr>
          <p:cNvPr id="314380" name="Text Box 42"/>
          <p:cNvSpPr txBox="1">
            <a:spLocks noChangeArrowheads="1"/>
          </p:cNvSpPr>
          <p:nvPr/>
        </p:nvSpPr>
        <p:spPr bwMode="auto">
          <a:xfrm>
            <a:off x="3059113" y="6237288"/>
            <a:ext cx="2419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ea typeface="標楷體" pitchFamily="65" charset="-120"/>
              </a:rPr>
              <a:t>資料來源：修改自陳國卿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09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09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500"/>
                                        <p:tgtEl>
                                          <p:spTgt spid="209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4119" grpId="0" animBg="1"/>
      <p:bldP spid="2094120" grpId="0" animBg="1"/>
      <p:bldP spid="20941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C7CACD-97D6-42D6-B758-F07F985EA0F3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2112514" name="Rectangle 2"/>
          <p:cNvSpPr>
            <a:spLocks noChangeArrowheads="1"/>
          </p:cNvSpPr>
          <p:nvPr/>
        </p:nvSpPr>
        <p:spPr bwMode="auto">
          <a:xfrm>
            <a:off x="0" y="333375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zh-TW" alt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工作流程協會</a:t>
            </a:r>
            <a:r>
              <a:rPr lang="en-US" altLang="zh-TW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(WFMC)</a:t>
            </a:r>
            <a:r>
              <a:rPr lang="zh-TW" alt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定義之工作流程系統必備模組</a:t>
            </a:r>
            <a:br>
              <a:rPr lang="zh-TW" alt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</a:br>
            <a:endParaRPr lang="zh-TW" altLang="en-US" sz="28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84213" y="1196975"/>
            <a:ext cx="8250237" cy="5135563"/>
            <a:chOff x="431" y="754"/>
            <a:chExt cx="5197" cy="3235"/>
          </a:xfrm>
        </p:grpSpPr>
        <p:pic>
          <p:nvPicPr>
            <p:cNvPr id="315397" name="Picture 4"/>
            <p:cNvPicPr>
              <a:picLocks noChangeAspect="1" noChangeArrowheads="1"/>
            </p:cNvPicPr>
            <p:nvPr/>
          </p:nvPicPr>
          <p:blipFill>
            <a:blip r:embed="rId2"/>
            <a:srcRect l="11600" t="8447" r="12180" b="9737"/>
            <a:stretch>
              <a:fillRect/>
            </a:stretch>
          </p:blipFill>
          <p:spPr bwMode="auto">
            <a:xfrm>
              <a:off x="431" y="754"/>
              <a:ext cx="4468" cy="28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5398" name="Text Box 5"/>
            <p:cNvSpPr txBox="1">
              <a:spLocks noChangeArrowheads="1"/>
            </p:cNvSpPr>
            <p:nvPr/>
          </p:nvSpPr>
          <p:spPr bwMode="auto">
            <a:xfrm>
              <a:off x="3696" y="2779"/>
              <a:ext cx="1932" cy="1210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l">
                <a:buFontTx/>
                <a:buAutoNum type="arabicPeriod"/>
              </a:pPr>
              <a:r>
                <a:rPr lang="zh-TW" altLang="en-US" sz="2000">
                  <a:solidFill>
                    <a:srgbClr val="008000"/>
                  </a:solidFill>
                  <a:ea typeface="標楷體" pitchFamily="65" charset="-120"/>
                </a:rPr>
                <a:t>流程引擎</a:t>
              </a:r>
            </a:p>
            <a:p>
              <a:pPr marL="342900" indent="-342900" algn="l">
                <a:buFontTx/>
                <a:buAutoNum type="arabicPeriod"/>
              </a:pPr>
              <a:r>
                <a:rPr lang="zh-TW" altLang="en-US" sz="2000">
                  <a:solidFill>
                    <a:srgbClr val="008000"/>
                  </a:solidFill>
                  <a:ea typeface="標楷體" pitchFamily="65" charset="-120"/>
                </a:rPr>
                <a:t>流程設計介面</a:t>
              </a:r>
            </a:p>
            <a:p>
              <a:pPr marL="342900" indent="-342900" algn="l">
                <a:buFontTx/>
                <a:buAutoNum type="arabicPeriod"/>
              </a:pPr>
              <a:r>
                <a:rPr kumimoji="0" lang="zh-TW" altLang="en-US" sz="2000">
                  <a:solidFill>
                    <a:srgbClr val="008000"/>
                  </a:solidFill>
                  <a:ea typeface="標楷體" pitchFamily="65" charset="-120"/>
                </a:rPr>
                <a:t>工作流程使用者介面</a:t>
              </a:r>
            </a:p>
            <a:p>
              <a:pPr marL="342900" indent="-342900" algn="l">
                <a:buFontTx/>
                <a:buAutoNum type="arabicPeriod"/>
              </a:pPr>
              <a:r>
                <a:rPr kumimoji="0" lang="zh-TW" altLang="en-US" sz="2000">
                  <a:solidFill>
                    <a:srgbClr val="008000"/>
                  </a:solidFill>
                  <a:ea typeface="標楷體" pitchFamily="65" charset="-120"/>
                </a:rPr>
                <a:t>整合應用系統</a:t>
              </a:r>
            </a:p>
            <a:p>
              <a:pPr marL="342900" indent="-342900" algn="l">
                <a:buFontTx/>
                <a:buAutoNum type="arabicPeriod"/>
              </a:pPr>
              <a:r>
                <a:rPr kumimoji="0" lang="zh-TW" altLang="en-US" sz="2000">
                  <a:solidFill>
                    <a:srgbClr val="008000"/>
                  </a:solidFill>
                  <a:ea typeface="標楷體" pitchFamily="65" charset="-120"/>
                </a:rPr>
                <a:t>整合同質工作流程系統</a:t>
              </a:r>
            </a:p>
            <a:p>
              <a:pPr marL="342900" indent="-342900" algn="l">
                <a:buFontTx/>
                <a:buAutoNum type="arabicPeriod"/>
              </a:pPr>
              <a:r>
                <a:rPr kumimoji="0" lang="zh-TW" altLang="en-US" sz="2000">
                  <a:solidFill>
                    <a:srgbClr val="008000"/>
                  </a:solidFill>
                  <a:ea typeface="標楷體" pitchFamily="65" charset="-120"/>
                </a:rPr>
                <a:t>系統管理與流程監控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4547F-2121-4384-9113-287201A06B47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71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經營</a:t>
            </a:r>
            <a:r>
              <a:rPr lang="zh-TW" altLang="en-US" smtClean="0"/>
              <a:t>再造的意義</a:t>
            </a:r>
          </a:p>
        </p:txBody>
      </p:sp>
      <p:sp>
        <p:nvSpPr>
          <p:cNvPr id="1715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268413"/>
            <a:ext cx="8056563" cy="4495800"/>
          </a:xfrm>
        </p:spPr>
        <p:txBody>
          <a:bodyPr/>
          <a:lstStyle/>
          <a:p>
            <a:pPr eaLnBrk="1" hangingPunct="1"/>
            <a:r>
              <a:rPr lang="zh-TW" altLang="en-US" sz="2800" smtClean="0">
                <a:latin typeface="Arial Narrow" pitchFamily="34" charset="0"/>
              </a:rPr>
              <a:t>再造的理念主要是透過</a:t>
            </a:r>
            <a:r>
              <a:rPr lang="zh-TW" altLang="en-US" sz="2800" b="1" smtClean="0">
                <a:solidFill>
                  <a:srgbClr val="FF66FF"/>
                </a:solidFill>
                <a:latin typeface="Arial Narrow" pitchFamily="34" charset="0"/>
              </a:rPr>
              <a:t>經營革新的創思</a:t>
            </a:r>
            <a:r>
              <a:rPr lang="zh-TW" altLang="en-US" sz="2800" smtClean="0">
                <a:latin typeface="Arial Narrow" pitchFamily="34" charset="0"/>
              </a:rPr>
              <a:t>與</a:t>
            </a:r>
            <a:r>
              <a:rPr lang="zh-TW" altLang="en-US" sz="2800" b="1" smtClean="0">
                <a:solidFill>
                  <a:schemeClr val="accent1"/>
                </a:solidFill>
                <a:latin typeface="Arial Narrow" pitchFamily="34" charset="0"/>
              </a:rPr>
              <a:t>資訊科技的策略性應用</a:t>
            </a:r>
            <a:r>
              <a:rPr lang="zh-TW" altLang="en-US" sz="2800" smtClean="0">
                <a:latin typeface="Arial Narrow" pitchFamily="34" charset="0"/>
              </a:rPr>
              <a:t>，來根本轉化</a:t>
            </a:r>
            <a:r>
              <a:rPr lang="zh-TW" altLang="en-US" sz="2800" u="sng" smtClean="0">
                <a:latin typeface="Arial Narrow" pitchFamily="34" charset="0"/>
              </a:rPr>
              <a:t>組織文化</a:t>
            </a:r>
            <a:r>
              <a:rPr lang="en-US" altLang="zh-TW" sz="2800" u="sng" smtClean="0">
                <a:latin typeface="Arial Narrow" pitchFamily="34" charset="0"/>
              </a:rPr>
              <a:t>(</a:t>
            </a:r>
            <a:r>
              <a:rPr lang="zh-TW" altLang="en-US" sz="2800" u="sng" smtClean="0">
                <a:latin typeface="Arial Narrow" pitchFamily="34" charset="0"/>
              </a:rPr>
              <a:t>軟</a:t>
            </a:r>
            <a:r>
              <a:rPr lang="en-US" altLang="zh-TW" sz="2800" u="sng" smtClean="0">
                <a:latin typeface="Arial Narrow" pitchFamily="34" charset="0"/>
              </a:rPr>
              <a:t>S)</a:t>
            </a:r>
            <a:r>
              <a:rPr lang="zh-TW" altLang="en-US" sz="2800" smtClean="0">
                <a:latin typeface="Arial Narrow" pitchFamily="34" charset="0"/>
              </a:rPr>
              <a:t>及突破其全面或核心的</a:t>
            </a:r>
            <a:r>
              <a:rPr lang="zh-TW" altLang="en-US" sz="2800" u="sng" smtClean="0">
                <a:latin typeface="Arial Narrow" pitchFamily="34" charset="0"/>
              </a:rPr>
              <a:t>營運作業方式</a:t>
            </a:r>
            <a:r>
              <a:rPr lang="en-US" altLang="zh-TW" sz="2800" u="sng" smtClean="0">
                <a:latin typeface="Arial Narrow" pitchFamily="34" charset="0"/>
              </a:rPr>
              <a:t>(</a:t>
            </a:r>
            <a:r>
              <a:rPr lang="zh-TW" altLang="en-US" sz="2800" u="sng" smtClean="0">
                <a:latin typeface="Arial Narrow" pitchFamily="34" charset="0"/>
              </a:rPr>
              <a:t>硬</a:t>
            </a:r>
            <a:r>
              <a:rPr lang="en-US" altLang="zh-TW" sz="2800" u="sng" smtClean="0">
                <a:latin typeface="Arial Narrow" pitchFamily="34" charset="0"/>
              </a:rPr>
              <a:t>S)</a:t>
            </a:r>
            <a:r>
              <a:rPr lang="zh-TW" altLang="en-US" sz="2800" smtClean="0">
                <a:latin typeface="Arial Narrow" pitchFamily="34" charset="0"/>
              </a:rPr>
              <a:t>，以滿足顧客求快、低價、樣新、與優質產品或服務的需求，進而增進組織的競爭優勢能力，達成企業的經營目標。</a:t>
            </a:r>
          </a:p>
          <a:p>
            <a:pPr eaLnBrk="1" hangingPunct="1"/>
            <a:r>
              <a:rPr lang="en-US" altLang="zh-TW" sz="2800" smtClean="0">
                <a:latin typeface="Arial Narrow" pitchFamily="34" charset="0"/>
              </a:rPr>
              <a:t>Drucker</a:t>
            </a:r>
            <a:r>
              <a:rPr lang="zh-TW" altLang="en-US" sz="2800" smtClean="0">
                <a:latin typeface="Arial Narrow" pitchFamily="34" charset="0"/>
              </a:rPr>
              <a:t>認為任何組織都應該進行再造，以因應這個變動快速的時代挑戰。</a:t>
            </a:r>
          </a:p>
        </p:txBody>
      </p:sp>
      <p:pic>
        <p:nvPicPr>
          <p:cNvPr id="1715204" name="Picture 4" descr="彼得杜拉克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7308850" y="4652963"/>
            <a:ext cx="1362075" cy="1447800"/>
          </a:xfrm>
          <a:noFill/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5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1715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520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A3CCCC-5515-495B-9AF6-76F7FC5B8665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717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經營</a:t>
            </a:r>
            <a:r>
              <a:rPr lang="zh-TW" altLang="en-US" smtClean="0">
                <a:latin typeface="標楷體" pitchFamily="65" charset="-120"/>
              </a:rPr>
              <a:t>再造的要素</a:t>
            </a:r>
          </a:p>
        </p:txBody>
      </p:sp>
      <p:sp>
        <p:nvSpPr>
          <p:cNvPr id="171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648200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zh-TW" altLang="en-US" smtClean="0">
                <a:latin typeface="標楷體" pitchFamily="65" charset="-120"/>
              </a:rPr>
              <a:t>再造的要素：根本重新思考，徹底翻新作業流程，以便在成本、品質、服務與速度上，獲得戲劇化的改善。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3200" smtClean="0">
                <a:latin typeface="標楷體" pitchFamily="65" charset="-120"/>
              </a:rPr>
              <a:t>根本</a:t>
            </a:r>
            <a:r>
              <a:rPr lang="en-US" altLang="zh-TW" sz="3200" smtClean="0">
                <a:latin typeface="標楷體" pitchFamily="65" charset="-120"/>
              </a:rPr>
              <a:t>(</a:t>
            </a:r>
            <a:r>
              <a:rPr lang="en-US" altLang="zh-TW" sz="3200" smtClean="0"/>
              <a:t>Fundamental</a:t>
            </a:r>
            <a:r>
              <a:rPr lang="en-US" altLang="zh-TW" sz="3200" smtClean="0">
                <a:latin typeface="標楷體" pitchFamily="65" charset="-120"/>
              </a:rPr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zh-TW" altLang="en-US" sz="3200" smtClean="0">
                <a:latin typeface="標楷體" pitchFamily="65" charset="-120"/>
              </a:rPr>
              <a:t>企業負責人須自問一些最根本的問題：為甚麼要做現在做的事？為何要這麼做？</a:t>
            </a:r>
          </a:p>
          <a:p>
            <a:pPr lvl="2" eaLnBrk="1" hangingPunct="1">
              <a:lnSpc>
                <a:spcPct val="90000"/>
              </a:lnSpc>
            </a:pPr>
            <a:r>
              <a:rPr lang="zh-TW" altLang="en-US" sz="3200" smtClean="0">
                <a:latin typeface="標楷體" pitchFamily="65" charset="-120"/>
              </a:rPr>
              <a:t>企業在改造時，絕不能存著理所當然的心理。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7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7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7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7251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1C234-51A6-4934-879A-F8FBCEAA6795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71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經營</a:t>
            </a:r>
            <a:r>
              <a:rPr lang="zh-TW" altLang="en-US" smtClean="0">
                <a:latin typeface="標楷體" pitchFamily="65" charset="-120"/>
              </a:rPr>
              <a:t>再造的要素</a:t>
            </a:r>
          </a:p>
        </p:txBody>
      </p:sp>
      <p:sp>
        <p:nvSpPr>
          <p:cNvPr id="171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34300" cy="5105400"/>
          </a:xfrm>
          <a:noFill/>
        </p:spPr>
        <p:txBody>
          <a:bodyPr lIns="90488" tIns="44450" rIns="90488" bIns="44450"/>
          <a:lstStyle/>
          <a:p>
            <a:pPr lvl="1" eaLnBrk="1" hangingPunct="1">
              <a:lnSpc>
                <a:spcPct val="90000"/>
              </a:lnSpc>
            </a:pPr>
            <a:r>
              <a:rPr lang="zh-TW" altLang="en-US" smtClean="0">
                <a:latin typeface="標楷體" pitchFamily="65" charset="-120"/>
              </a:rPr>
              <a:t>徹底</a:t>
            </a:r>
            <a:r>
              <a:rPr lang="en-US" altLang="zh-TW" smtClean="0">
                <a:latin typeface="標楷體" pitchFamily="65" charset="-120"/>
              </a:rPr>
              <a:t>(</a:t>
            </a:r>
            <a:r>
              <a:rPr lang="en-US" altLang="zh-TW" smtClean="0"/>
              <a:t>Radical)</a:t>
            </a:r>
            <a:endParaRPr lang="en-US" altLang="zh-TW" smtClean="0">
              <a:latin typeface="標楷體" pitchFamily="65" charset="-120"/>
            </a:endParaRPr>
          </a:p>
          <a:p>
            <a:pPr lvl="2" eaLnBrk="1" hangingPunct="1">
              <a:lnSpc>
                <a:spcPct val="90000"/>
              </a:lnSpc>
            </a:pPr>
            <a:r>
              <a:rPr lang="zh-TW" altLang="en-US" sz="2800" smtClean="0">
                <a:latin typeface="標楷體" pitchFamily="65" charset="-120"/>
              </a:rPr>
              <a:t>所謂徹底翻新，就是重新改造：不是做一些表面化的改變或是在原地打轉。</a:t>
            </a:r>
          </a:p>
          <a:p>
            <a:pPr lvl="2" eaLnBrk="1" hangingPunct="1">
              <a:lnSpc>
                <a:spcPct val="90000"/>
              </a:lnSpc>
            </a:pPr>
            <a:r>
              <a:rPr lang="zh-TW" altLang="en-US" sz="2800" smtClean="0">
                <a:latin typeface="標楷體" pitchFamily="65" charset="-120"/>
              </a:rPr>
              <a:t>也就是根除現有的架構與流程，另闢新途來完成工作。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>
                <a:latin typeface="標楷體" pitchFamily="65" charset="-120"/>
              </a:rPr>
              <a:t>戲劇性的</a:t>
            </a:r>
            <a:r>
              <a:rPr lang="en-US" altLang="zh-TW" smtClean="0">
                <a:latin typeface="標楷體" pitchFamily="65" charset="-120"/>
              </a:rPr>
              <a:t>(</a:t>
            </a:r>
            <a:r>
              <a:rPr lang="en-US" altLang="zh-TW" smtClean="0"/>
              <a:t>Dramatic</a:t>
            </a:r>
            <a:r>
              <a:rPr lang="en-US" altLang="zh-TW" smtClean="0">
                <a:latin typeface="標楷體" pitchFamily="65" charset="-120"/>
              </a:rPr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zh-TW" altLang="en-US" sz="2800" smtClean="0">
                <a:latin typeface="標楷體" pitchFamily="65" charset="-120"/>
              </a:rPr>
              <a:t>所謂改造，絕非緩和、漸進的改善，而是一日千理的大躍進。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>
                <a:latin typeface="標楷體" pitchFamily="65" charset="-120"/>
              </a:rPr>
              <a:t>流程</a:t>
            </a:r>
            <a:r>
              <a:rPr lang="en-US" altLang="zh-TW" smtClean="0">
                <a:latin typeface="標楷體" pitchFamily="65" charset="-120"/>
              </a:rPr>
              <a:t>(</a:t>
            </a:r>
            <a:r>
              <a:rPr lang="en-US" altLang="zh-TW" smtClean="0"/>
              <a:t>Processes</a:t>
            </a:r>
            <a:r>
              <a:rPr lang="en-US" altLang="zh-TW" smtClean="0">
                <a:latin typeface="標楷體" pitchFamily="65" charset="-120"/>
              </a:rPr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zh-TW" altLang="en-US" sz="2800" smtClean="0">
                <a:latin typeface="標楷體" pitchFamily="65" charset="-120"/>
              </a:rPr>
              <a:t>所謂作業流程，就是集合各類「原料」，製造顧客所需產品的一連串活動。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8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8275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A34B9-B71F-45C8-8B12-506C75D73125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237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何謂「流程」？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65238" y="3305175"/>
            <a:ext cx="5724525" cy="2427288"/>
            <a:chOff x="797" y="2082"/>
            <a:chExt cx="3606" cy="1529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137" y="2341"/>
              <a:ext cx="3266" cy="1270"/>
              <a:chOff x="1137" y="2341"/>
              <a:chExt cx="3266" cy="1270"/>
            </a:xfrm>
          </p:grpSpPr>
          <p:sp>
            <p:nvSpPr>
              <p:cNvPr id="319515" name="Rectangle 5"/>
              <p:cNvSpPr>
                <a:spLocks noChangeArrowheads="1"/>
              </p:cNvSpPr>
              <p:nvPr/>
            </p:nvSpPr>
            <p:spPr bwMode="auto">
              <a:xfrm>
                <a:off x="1138" y="2658"/>
                <a:ext cx="1950" cy="952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9516" name="Rectangle 6"/>
              <p:cNvSpPr>
                <a:spLocks noChangeArrowheads="1"/>
              </p:cNvSpPr>
              <p:nvPr/>
            </p:nvSpPr>
            <p:spPr bwMode="auto">
              <a:xfrm>
                <a:off x="1274" y="2703"/>
                <a:ext cx="499" cy="862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商</a:t>
                </a:r>
              </a:p>
              <a:p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業</a:t>
                </a:r>
              </a:p>
              <a:p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單</a:t>
                </a:r>
              </a:p>
              <a:p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位</a:t>
                </a:r>
              </a:p>
              <a:p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小</a:t>
                </a:r>
              </a:p>
              <a:p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組</a:t>
                </a:r>
              </a:p>
              <a:p>
                <a:r>
                  <a:rPr lang="en-US" altLang="zh-TW" sz="1200" b="1">
                    <a:latin typeface="Times New Roman" pitchFamily="18" charset="0"/>
                    <a:ea typeface="標楷體" pitchFamily="65" charset="-120"/>
                  </a:rPr>
                  <a:t>C</a:t>
                </a:r>
              </a:p>
            </p:txBody>
          </p:sp>
          <p:sp>
            <p:nvSpPr>
              <p:cNvPr id="319517" name="Rectangle 7"/>
              <p:cNvSpPr>
                <a:spLocks noChangeArrowheads="1"/>
              </p:cNvSpPr>
              <p:nvPr/>
            </p:nvSpPr>
            <p:spPr bwMode="auto">
              <a:xfrm>
                <a:off x="1864" y="2703"/>
                <a:ext cx="499" cy="862"/>
              </a:xfrm>
              <a:prstGeom prst="rect">
                <a:avLst/>
              </a:prstGeom>
              <a:solidFill>
                <a:srgbClr val="9900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商</a:t>
                </a:r>
              </a:p>
              <a:p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業</a:t>
                </a:r>
              </a:p>
              <a:p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單</a:t>
                </a:r>
              </a:p>
              <a:p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位</a:t>
                </a:r>
              </a:p>
              <a:p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小</a:t>
                </a:r>
              </a:p>
              <a:p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組</a:t>
                </a:r>
              </a:p>
              <a:p>
                <a:r>
                  <a:rPr lang="en-US" altLang="zh-TW" sz="1200" b="1">
                    <a:latin typeface="Times New Roman" pitchFamily="18" charset="0"/>
                    <a:ea typeface="標楷體" pitchFamily="65" charset="-120"/>
                  </a:rPr>
                  <a:t>B</a:t>
                </a:r>
              </a:p>
            </p:txBody>
          </p:sp>
          <p:sp>
            <p:nvSpPr>
              <p:cNvPr id="319518" name="Rectangle 8"/>
              <p:cNvSpPr>
                <a:spLocks noChangeArrowheads="1"/>
              </p:cNvSpPr>
              <p:nvPr/>
            </p:nvSpPr>
            <p:spPr bwMode="auto">
              <a:xfrm>
                <a:off x="2453" y="2703"/>
                <a:ext cx="499" cy="862"/>
              </a:xfrm>
              <a:prstGeom prst="rect">
                <a:avLst/>
              </a:prstGeom>
              <a:solidFill>
                <a:srgbClr val="6600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商</a:t>
                </a:r>
              </a:p>
              <a:p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業</a:t>
                </a:r>
              </a:p>
              <a:p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單</a:t>
                </a:r>
              </a:p>
              <a:p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位</a:t>
                </a:r>
              </a:p>
              <a:p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小</a:t>
                </a:r>
              </a:p>
              <a:p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組</a:t>
                </a:r>
              </a:p>
              <a:p>
                <a:r>
                  <a:rPr lang="en-US" altLang="zh-TW" sz="1200" b="1">
                    <a:latin typeface="Times New Roman" pitchFamily="18" charset="0"/>
                    <a:ea typeface="標楷體" pitchFamily="65" charset="-120"/>
                  </a:rPr>
                  <a:t>A</a:t>
                </a:r>
              </a:p>
            </p:txBody>
          </p:sp>
          <p:sp>
            <p:nvSpPr>
              <p:cNvPr id="319519" name="Rectangle 9"/>
              <p:cNvSpPr>
                <a:spLocks noChangeArrowheads="1"/>
              </p:cNvSpPr>
              <p:nvPr/>
            </p:nvSpPr>
            <p:spPr bwMode="auto">
              <a:xfrm>
                <a:off x="3224" y="2976"/>
                <a:ext cx="227" cy="635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zh-TW" altLang="en-US" sz="12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人</a:t>
                </a:r>
              </a:p>
              <a:p>
                <a:pPr algn="l"/>
                <a:r>
                  <a:rPr lang="zh-TW" altLang="en-US" sz="12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事</a:t>
                </a:r>
              </a:p>
              <a:p>
                <a:pPr algn="l"/>
                <a:r>
                  <a:rPr lang="zh-TW" altLang="en-US" sz="12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部</a:t>
                </a:r>
              </a:p>
            </p:txBody>
          </p:sp>
          <p:sp>
            <p:nvSpPr>
              <p:cNvPr id="319520" name="Rectangle 10"/>
              <p:cNvSpPr>
                <a:spLocks noChangeArrowheads="1"/>
              </p:cNvSpPr>
              <p:nvPr/>
            </p:nvSpPr>
            <p:spPr bwMode="auto">
              <a:xfrm>
                <a:off x="4176" y="2976"/>
                <a:ext cx="227" cy="63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12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資</a:t>
                </a:r>
              </a:p>
              <a:p>
                <a:r>
                  <a:rPr lang="zh-TW" altLang="en-US" sz="12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訊</a:t>
                </a:r>
              </a:p>
              <a:p>
                <a:r>
                  <a:rPr lang="zh-TW" altLang="en-US" sz="12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系</a:t>
                </a:r>
              </a:p>
              <a:p>
                <a:r>
                  <a:rPr lang="zh-TW" altLang="en-US" sz="12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統</a:t>
                </a:r>
              </a:p>
              <a:p>
                <a:r>
                  <a:rPr lang="zh-TW" altLang="en-US" sz="12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部</a:t>
                </a:r>
              </a:p>
            </p:txBody>
          </p:sp>
          <p:sp>
            <p:nvSpPr>
              <p:cNvPr id="319521" name="Rectangle 11"/>
              <p:cNvSpPr>
                <a:spLocks noChangeArrowheads="1"/>
              </p:cNvSpPr>
              <p:nvPr/>
            </p:nvSpPr>
            <p:spPr bwMode="auto">
              <a:xfrm>
                <a:off x="3541" y="2976"/>
                <a:ext cx="227" cy="635"/>
              </a:xfrm>
              <a:prstGeom prst="rect">
                <a:avLst/>
              </a:prstGeom>
              <a:solidFill>
                <a:srgbClr val="6666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總</a:t>
                </a:r>
              </a:p>
              <a:p>
                <a:pPr algn="l"/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務</a:t>
                </a:r>
              </a:p>
              <a:p>
                <a:pPr algn="l"/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部</a:t>
                </a:r>
              </a:p>
            </p:txBody>
          </p:sp>
          <p:sp>
            <p:nvSpPr>
              <p:cNvPr id="319522" name="Rectangle 12"/>
              <p:cNvSpPr>
                <a:spLocks noChangeArrowheads="1"/>
              </p:cNvSpPr>
              <p:nvPr/>
            </p:nvSpPr>
            <p:spPr bwMode="auto">
              <a:xfrm>
                <a:off x="3859" y="2976"/>
                <a:ext cx="227" cy="635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會</a:t>
                </a:r>
              </a:p>
              <a:p>
                <a:pPr algn="l"/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計</a:t>
                </a:r>
              </a:p>
              <a:p>
                <a:pPr algn="l"/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部</a:t>
                </a:r>
              </a:p>
            </p:txBody>
          </p:sp>
          <p:sp>
            <p:nvSpPr>
              <p:cNvPr id="319523" name="Line 13"/>
              <p:cNvSpPr>
                <a:spLocks noChangeShapeType="1"/>
              </p:cNvSpPr>
              <p:nvPr/>
            </p:nvSpPr>
            <p:spPr bwMode="auto">
              <a:xfrm>
                <a:off x="3360" y="2885"/>
                <a:ext cx="95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19524" name="Line 14"/>
              <p:cNvSpPr>
                <a:spLocks noChangeShapeType="1"/>
              </p:cNvSpPr>
              <p:nvPr/>
            </p:nvSpPr>
            <p:spPr bwMode="auto">
              <a:xfrm>
                <a:off x="3360" y="2885"/>
                <a:ext cx="0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19525" name="Line 15"/>
              <p:cNvSpPr>
                <a:spLocks noChangeShapeType="1"/>
              </p:cNvSpPr>
              <p:nvPr/>
            </p:nvSpPr>
            <p:spPr bwMode="auto">
              <a:xfrm>
                <a:off x="3632" y="2885"/>
                <a:ext cx="0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19526" name="Line 16"/>
              <p:cNvSpPr>
                <a:spLocks noChangeShapeType="1"/>
              </p:cNvSpPr>
              <p:nvPr/>
            </p:nvSpPr>
            <p:spPr bwMode="auto">
              <a:xfrm>
                <a:off x="4313" y="2885"/>
                <a:ext cx="0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19527" name="Line 17"/>
              <p:cNvSpPr>
                <a:spLocks noChangeShapeType="1"/>
              </p:cNvSpPr>
              <p:nvPr/>
            </p:nvSpPr>
            <p:spPr bwMode="auto">
              <a:xfrm>
                <a:off x="3995" y="2885"/>
                <a:ext cx="0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19528" name="Rectangle 18"/>
              <p:cNvSpPr>
                <a:spLocks noChangeArrowheads="1"/>
              </p:cNvSpPr>
              <p:nvPr/>
            </p:nvSpPr>
            <p:spPr bwMode="auto">
              <a:xfrm>
                <a:off x="3360" y="2658"/>
                <a:ext cx="953" cy="137"/>
              </a:xfrm>
              <a:prstGeom prst="rect">
                <a:avLst/>
              </a:prstGeom>
              <a:solidFill>
                <a:srgbClr val="00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12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管理本部</a:t>
                </a:r>
              </a:p>
            </p:txBody>
          </p:sp>
          <p:sp>
            <p:nvSpPr>
              <p:cNvPr id="319529" name="Line 19"/>
              <p:cNvSpPr>
                <a:spLocks noChangeShapeType="1"/>
              </p:cNvSpPr>
              <p:nvPr/>
            </p:nvSpPr>
            <p:spPr bwMode="auto">
              <a:xfrm>
                <a:off x="3814" y="2794"/>
                <a:ext cx="0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19530" name="Line 20"/>
              <p:cNvSpPr>
                <a:spLocks noChangeShapeType="1"/>
              </p:cNvSpPr>
              <p:nvPr/>
            </p:nvSpPr>
            <p:spPr bwMode="auto">
              <a:xfrm>
                <a:off x="2090" y="2613"/>
                <a:ext cx="17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19531" name="Line 21"/>
              <p:cNvSpPr>
                <a:spLocks noChangeShapeType="1"/>
              </p:cNvSpPr>
              <p:nvPr/>
            </p:nvSpPr>
            <p:spPr bwMode="auto">
              <a:xfrm>
                <a:off x="2090" y="2613"/>
                <a:ext cx="0" cy="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19532" name="Line 22"/>
              <p:cNvSpPr>
                <a:spLocks noChangeShapeType="1"/>
              </p:cNvSpPr>
              <p:nvPr/>
            </p:nvSpPr>
            <p:spPr bwMode="auto">
              <a:xfrm>
                <a:off x="3814" y="2613"/>
                <a:ext cx="0" cy="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19533" name="Line 23"/>
              <p:cNvSpPr>
                <a:spLocks noChangeShapeType="1"/>
              </p:cNvSpPr>
              <p:nvPr/>
            </p:nvSpPr>
            <p:spPr bwMode="auto">
              <a:xfrm>
                <a:off x="2589" y="2477"/>
                <a:ext cx="0" cy="1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19534" name="Line 24"/>
              <p:cNvSpPr>
                <a:spLocks noChangeShapeType="1"/>
              </p:cNvSpPr>
              <p:nvPr/>
            </p:nvSpPr>
            <p:spPr bwMode="auto">
              <a:xfrm>
                <a:off x="2090" y="2522"/>
                <a:ext cx="99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19535" name="Rectangle 25"/>
              <p:cNvSpPr>
                <a:spLocks noChangeArrowheads="1"/>
              </p:cNvSpPr>
              <p:nvPr/>
            </p:nvSpPr>
            <p:spPr bwMode="auto">
              <a:xfrm>
                <a:off x="1137" y="2431"/>
                <a:ext cx="953" cy="137"/>
              </a:xfrm>
              <a:prstGeom prst="rect">
                <a:avLst/>
              </a:prstGeom>
              <a:solidFill>
                <a:srgbClr val="CC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內部稽核室</a:t>
                </a:r>
              </a:p>
            </p:txBody>
          </p:sp>
          <p:sp>
            <p:nvSpPr>
              <p:cNvPr id="319536" name="Rectangle 26"/>
              <p:cNvSpPr>
                <a:spLocks noChangeArrowheads="1"/>
              </p:cNvSpPr>
              <p:nvPr/>
            </p:nvSpPr>
            <p:spPr bwMode="auto">
              <a:xfrm>
                <a:off x="3088" y="2430"/>
                <a:ext cx="953" cy="137"/>
              </a:xfrm>
              <a:prstGeom prst="rect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12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經營企劃室</a:t>
                </a:r>
              </a:p>
            </p:txBody>
          </p:sp>
          <p:sp>
            <p:nvSpPr>
              <p:cNvPr id="319537" name="Rectangle 27"/>
              <p:cNvSpPr>
                <a:spLocks noChangeArrowheads="1"/>
              </p:cNvSpPr>
              <p:nvPr/>
            </p:nvSpPr>
            <p:spPr bwMode="auto">
              <a:xfrm>
                <a:off x="2271" y="2341"/>
                <a:ext cx="635" cy="13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總經理</a:t>
                </a:r>
              </a:p>
            </p:txBody>
          </p:sp>
        </p:grpSp>
        <p:sp>
          <p:nvSpPr>
            <p:cNvPr id="319514" name="Text Box 28"/>
            <p:cNvSpPr txBox="1">
              <a:spLocks noChangeArrowheads="1"/>
            </p:cNvSpPr>
            <p:nvPr/>
          </p:nvSpPr>
          <p:spPr bwMode="auto">
            <a:xfrm>
              <a:off x="797" y="2082"/>
              <a:ext cx="7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b="1" u="sng">
                  <a:latin typeface="Times New Roman" pitchFamily="18" charset="0"/>
                  <a:ea typeface="標楷體" pitchFamily="65" charset="-120"/>
                </a:rPr>
                <a:t>組織構造</a:t>
              </a:r>
            </a:p>
          </p:txBody>
        </p:sp>
      </p:grpSp>
      <p:sp>
        <p:nvSpPr>
          <p:cNvPr id="319493" name="Text Box 29"/>
          <p:cNvSpPr txBox="1">
            <a:spLocks noChangeArrowheads="1"/>
          </p:cNvSpPr>
          <p:nvPr/>
        </p:nvSpPr>
        <p:spPr bwMode="auto">
          <a:xfrm>
            <a:off x="3657600" y="59436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zh-TW" altLang="zh-TW" sz="1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19494" name="Text Box 30"/>
          <p:cNvSpPr txBox="1">
            <a:spLocks noChangeArrowheads="1"/>
          </p:cNvSpPr>
          <p:nvPr/>
        </p:nvSpPr>
        <p:spPr bwMode="auto">
          <a:xfrm>
            <a:off x="2895600" y="6096000"/>
            <a:ext cx="3740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資料來源：修改自等松會計事務所，雷吉甫譯</a:t>
            </a:r>
          </a:p>
        </p:txBody>
      </p: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1157288" y="1136650"/>
            <a:ext cx="6696075" cy="1931988"/>
            <a:chOff x="729" y="716"/>
            <a:chExt cx="4218" cy="1217"/>
          </a:xfrm>
        </p:grpSpPr>
        <p:sp>
          <p:nvSpPr>
            <p:cNvPr id="319496" name="AutoShape 32"/>
            <p:cNvSpPr>
              <a:spLocks noChangeArrowheads="1"/>
            </p:cNvSpPr>
            <p:nvPr/>
          </p:nvSpPr>
          <p:spPr bwMode="auto">
            <a:xfrm>
              <a:off x="911" y="1116"/>
              <a:ext cx="3628" cy="273"/>
            </a:xfrm>
            <a:prstGeom prst="homePlate">
              <a:avLst>
                <a:gd name="adj" fmla="val 43129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商業單位小組</a:t>
              </a:r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A</a:t>
              </a:r>
            </a:p>
          </p:txBody>
        </p:sp>
        <p:sp>
          <p:nvSpPr>
            <p:cNvPr id="319497" name="AutoShape 33"/>
            <p:cNvSpPr>
              <a:spLocks noChangeArrowheads="1"/>
            </p:cNvSpPr>
            <p:nvPr/>
          </p:nvSpPr>
          <p:spPr bwMode="auto">
            <a:xfrm>
              <a:off x="911" y="1389"/>
              <a:ext cx="3628" cy="272"/>
            </a:xfrm>
            <a:prstGeom prst="homePlate">
              <a:avLst>
                <a:gd name="adj" fmla="val 43288"/>
              </a:avLst>
            </a:prstGeom>
            <a:solidFill>
              <a:srgbClr val="99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商業單位小組</a:t>
              </a:r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B</a:t>
              </a:r>
            </a:p>
          </p:txBody>
        </p:sp>
        <p:sp>
          <p:nvSpPr>
            <p:cNvPr id="319498" name="AutoShape 34"/>
            <p:cNvSpPr>
              <a:spLocks noChangeArrowheads="1"/>
            </p:cNvSpPr>
            <p:nvPr/>
          </p:nvSpPr>
          <p:spPr bwMode="auto">
            <a:xfrm>
              <a:off x="911" y="1660"/>
              <a:ext cx="3628" cy="273"/>
            </a:xfrm>
            <a:prstGeom prst="homePlate">
              <a:avLst>
                <a:gd name="adj" fmla="val 43129"/>
              </a:avLst>
            </a:prstGeom>
            <a:solidFill>
              <a:srgbClr val="00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商業單位小組</a:t>
              </a:r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C</a:t>
              </a:r>
            </a:p>
          </p:txBody>
        </p:sp>
        <p:sp>
          <p:nvSpPr>
            <p:cNvPr id="319499" name="Rectangle 35"/>
            <p:cNvSpPr>
              <a:spLocks noChangeArrowheads="1"/>
            </p:cNvSpPr>
            <p:nvPr/>
          </p:nvSpPr>
          <p:spPr bwMode="auto">
            <a:xfrm>
              <a:off x="911" y="1026"/>
              <a:ext cx="499" cy="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研發</a:t>
              </a:r>
            </a:p>
          </p:txBody>
        </p:sp>
        <p:sp>
          <p:nvSpPr>
            <p:cNvPr id="319500" name="Rectangle 36"/>
            <p:cNvSpPr>
              <a:spLocks noChangeArrowheads="1"/>
            </p:cNvSpPr>
            <p:nvPr/>
          </p:nvSpPr>
          <p:spPr bwMode="auto">
            <a:xfrm>
              <a:off x="1409" y="1026"/>
              <a:ext cx="499" cy="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行銷</a:t>
              </a:r>
            </a:p>
          </p:txBody>
        </p:sp>
        <p:sp>
          <p:nvSpPr>
            <p:cNvPr id="319501" name="Rectangle 37"/>
            <p:cNvSpPr>
              <a:spLocks noChangeArrowheads="1"/>
            </p:cNvSpPr>
            <p:nvPr/>
          </p:nvSpPr>
          <p:spPr bwMode="auto">
            <a:xfrm>
              <a:off x="1908" y="1026"/>
              <a:ext cx="499" cy="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銷售</a:t>
              </a:r>
            </a:p>
          </p:txBody>
        </p:sp>
        <p:sp>
          <p:nvSpPr>
            <p:cNvPr id="319502" name="Rectangle 38"/>
            <p:cNvSpPr>
              <a:spLocks noChangeArrowheads="1"/>
            </p:cNvSpPr>
            <p:nvPr/>
          </p:nvSpPr>
          <p:spPr bwMode="auto">
            <a:xfrm>
              <a:off x="2906" y="1025"/>
              <a:ext cx="499" cy="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製造</a:t>
              </a:r>
            </a:p>
          </p:txBody>
        </p:sp>
        <p:sp>
          <p:nvSpPr>
            <p:cNvPr id="319503" name="Rectangle 39"/>
            <p:cNvSpPr>
              <a:spLocks noChangeArrowheads="1"/>
            </p:cNvSpPr>
            <p:nvPr/>
          </p:nvSpPr>
          <p:spPr bwMode="auto">
            <a:xfrm>
              <a:off x="2407" y="1026"/>
              <a:ext cx="499" cy="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採購</a:t>
              </a:r>
            </a:p>
          </p:txBody>
        </p:sp>
        <p:sp>
          <p:nvSpPr>
            <p:cNvPr id="319504" name="Rectangle 40"/>
            <p:cNvSpPr>
              <a:spLocks noChangeArrowheads="1"/>
            </p:cNvSpPr>
            <p:nvPr/>
          </p:nvSpPr>
          <p:spPr bwMode="auto">
            <a:xfrm>
              <a:off x="3405" y="1026"/>
              <a:ext cx="499" cy="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物流</a:t>
              </a:r>
            </a:p>
          </p:txBody>
        </p:sp>
        <p:sp>
          <p:nvSpPr>
            <p:cNvPr id="319505" name="Rectangle 41"/>
            <p:cNvSpPr>
              <a:spLocks noChangeArrowheads="1"/>
            </p:cNvSpPr>
            <p:nvPr/>
          </p:nvSpPr>
          <p:spPr bwMode="auto">
            <a:xfrm>
              <a:off x="3904" y="1025"/>
              <a:ext cx="499" cy="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服務</a:t>
              </a:r>
            </a:p>
          </p:txBody>
        </p:sp>
        <p:sp>
          <p:nvSpPr>
            <p:cNvPr id="319506" name="Oval 42"/>
            <p:cNvSpPr>
              <a:spLocks noChangeArrowheads="1"/>
            </p:cNvSpPr>
            <p:nvPr/>
          </p:nvSpPr>
          <p:spPr bwMode="auto">
            <a:xfrm>
              <a:off x="4539" y="1116"/>
              <a:ext cx="408" cy="272"/>
            </a:xfrm>
            <a:prstGeom prst="ellipse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顧客</a:t>
              </a:r>
            </a:p>
            <a:p>
              <a:r>
                <a:rPr lang="zh-TW" altLang="en-US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細分</a:t>
              </a:r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A</a:t>
              </a:r>
            </a:p>
          </p:txBody>
        </p:sp>
        <p:sp>
          <p:nvSpPr>
            <p:cNvPr id="319507" name="Oval 43"/>
            <p:cNvSpPr>
              <a:spLocks noChangeArrowheads="1"/>
            </p:cNvSpPr>
            <p:nvPr/>
          </p:nvSpPr>
          <p:spPr bwMode="auto">
            <a:xfrm>
              <a:off x="4539" y="1388"/>
              <a:ext cx="408" cy="272"/>
            </a:xfrm>
            <a:prstGeom prst="ellipse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顧客</a:t>
              </a:r>
            </a:p>
            <a:p>
              <a:r>
                <a:rPr lang="zh-TW" altLang="en-US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細分</a:t>
              </a:r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</a:p>
          </p:txBody>
        </p:sp>
        <p:sp>
          <p:nvSpPr>
            <p:cNvPr id="319508" name="Oval 44"/>
            <p:cNvSpPr>
              <a:spLocks noChangeArrowheads="1"/>
            </p:cNvSpPr>
            <p:nvPr/>
          </p:nvSpPr>
          <p:spPr bwMode="auto">
            <a:xfrm>
              <a:off x="4539" y="1661"/>
              <a:ext cx="408" cy="272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顧客</a:t>
              </a:r>
            </a:p>
            <a:p>
              <a:r>
                <a:rPr lang="zh-TW" altLang="en-US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細分</a:t>
              </a:r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</a:t>
              </a:r>
            </a:p>
          </p:txBody>
        </p:sp>
        <p:sp>
          <p:nvSpPr>
            <p:cNvPr id="319509" name="Text Box 45"/>
            <p:cNvSpPr txBox="1">
              <a:spLocks noChangeArrowheads="1"/>
            </p:cNvSpPr>
            <p:nvPr/>
          </p:nvSpPr>
          <p:spPr bwMode="auto">
            <a:xfrm>
              <a:off x="729" y="716"/>
              <a:ext cx="9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b="1" u="sng">
                  <a:latin typeface="Times New Roman" pitchFamily="18" charset="0"/>
                  <a:ea typeface="標楷體" pitchFamily="65" charset="-120"/>
                </a:rPr>
                <a:t>商業流程模式</a:t>
              </a:r>
            </a:p>
          </p:txBody>
        </p:sp>
        <p:sp>
          <p:nvSpPr>
            <p:cNvPr id="319510" name="Line 46"/>
            <p:cNvSpPr>
              <a:spLocks noChangeShapeType="1"/>
            </p:cNvSpPr>
            <p:nvPr/>
          </p:nvSpPr>
          <p:spPr bwMode="auto">
            <a:xfrm>
              <a:off x="912" y="1008"/>
              <a:ext cx="35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9511" name="Line 47"/>
            <p:cNvSpPr>
              <a:spLocks noChangeShapeType="1"/>
            </p:cNvSpPr>
            <p:nvPr/>
          </p:nvSpPr>
          <p:spPr bwMode="auto">
            <a:xfrm>
              <a:off x="912" y="100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9512" name="Line 48"/>
            <p:cNvSpPr>
              <a:spLocks noChangeShapeType="1"/>
            </p:cNvSpPr>
            <p:nvPr/>
          </p:nvSpPr>
          <p:spPr bwMode="auto">
            <a:xfrm>
              <a:off x="4416" y="100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D0482-6C0C-4AC3-9D51-34A74EB2D031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grpSp>
        <p:nvGrpSpPr>
          <p:cNvPr id="2" name="Group 103"/>
          <p:cNvGrpSpPr>
            <a:grpSpLocks/>
          </p:cNvGrpSpPr>
          <p:nvPr/>
        </p:nvGrpSpPr>
        <p:grpSpPr bwMode="auto">
          <a:xfrm>
            <a:off x="4356100" y="333375"/>
            <a:ext cx="4537075" cy="2233613"/>
            <a:chOff x="158" y="210"/>
            <a:chExt cx="3492" cy="2223"/>
          </a:xfrm>
        </p:grpSpPr>
        <p:sp>
          <p:nvSpPr>
            <p:cNvPr id="320549" name="Rectangle 42"/>
            <p:cNvSpPr>
              <a:spLocks noChangeArrowheads="1"/>
            </p:cNvSpPr>
            <p:nvPr/>
          </p:nvSpPr>
          <p:spPr bwMode="auto">
            <a:xfrm>
              <a:off x="158" y="210"/>
              <a:ext cx="3492" cy="2223"/>
            </a:xfrm>
            <a:prstGeom prst="rect">
              <a:avLst/>
            </a:prstGeom>
            <a:solidFill>
              <a:srgbClr val="FFFF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49" y="346"/>
              <a:ext cx="3308" cy="1966"/>
              <a:chOff x="479" y="960"/>
              <a:chExt cx="4803" cy="2803"/>
            </a:xfrm>
          </p:grpSpPr>
          <p:sp>
            <p:nvSpPr>
              <p:cNvPr id="2427910" name="Rectangle 6"/>
              <p:cNvSpPr>
                <a:spLocks noChangeArrowheads="1"/>
              </p:cNvSpPr>
              <p:nvPr/>
            </p:nvSpPr>
            <p:spPr bwMode="auto">
              <a:xfrm>
                <a:off x="2518" y="960"/>
                <a:ext cx="720" cy="288"/>
              </a:xfrm>
              <a:prstGeom prst="rect">
                <a:avLst/>
              </a:prstGeom>
              <a:gradFill rotWithShape="0">
                <a:gsLst>
                  <a:gs pos="0">
                    <a:srgbClr val="3333FF"/>
                  </a:gs>
                  <a:gs pos="50000">
                    <a:schemeClr val="tx2"/>
                  </a:gs>
                  <a:gs pos="100000">
                    <a:srgbClr val="3333FF"/>
                  </a:gs>
                </a:gsLst>
                <a:lin ang="5400000" scaled="1"/>
              </a:gradFill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1"/>
                  </a:buClr>
                  <a:defRPr/>
                </a:pPr>
                <a:r>
                  <a:rPr lang="zh-TW" altLang="en-US" sz="1200">
                    <a:solidFill>
                      <a:srgbClr val="FF505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Romantic" pitchFamily="2" charset="2"/>
                    <a:ea typeface="標楷體" pitchFamily="65" charset="-120"/>
                  </a:rPr>
                  <a:t>董事長</a:t>
                </a:r>
              </a:p>
            </p:txBody>
          </p:sp>
          <p:sp>
            <p:nvSpPr>
              <p:cNvPr id="2427911" name="Rectangle 7"/>
              <p:cNvSpPr>
                <a:spLocks noChangeArrowheads="1"/>
              </p:cNvSpPr>
              <p:nvPr/>
            </p:nvSpPr>
            <p:spPr bwMode="auto">
              <a:xfrm>
                <a:off x="2518" y="1487"/>
                <a:ext cx="720" cy="288"/>
              </a:xfrm>
              <a:prstGeom prst="rect">
                <a:avLst/>
              </a:prstGeom>
              <a:gradFill rotWithShape="0">
                <a:gsLst>
                  <a:gs pos="0">
                    <a:srgbClr val="9900FF"/>
                  </a:gs>
                  <a:gs pos="50000">
                    <a:schemeClr val="tx1"/>
                  </a:gs>
                  <a:gs pos="100000">
                    <a:srgbClr val="9900FF"/>
                  </a:gs>
                </a:gsLst>
                <a:lin ang="5400000" scaled="1"/>
              </a:gradFill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1"/>
                  </a:buClr>
                  <a:defRPr/>
                </a:pPr>
                <a:r>
                  <a:rPr lang="zh-TW" altLang="en-US" sz="1200">
                    <a:solidFill>
                      <a:srgbClr val="FF505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Romantic" pitchFamily="2" charset="2"/>
                    <a:ea typeface="標楷體" pitchFamily="65" charset="-120"/>
                  </a:rPr>
                  <a:t>總經理</a:t>
                </a:r>
              </a:p>
            </p:txBody>
          </p:sp>
          <p:sp>
            <p:nvSpPr>
              <p:cNvPr id="2427912" name="Rectangle 8"/>
              <p:cNvSpPr>
                <a:spLocks noChangeArrowheads="1"/>
              </p:cNvSpPr>
              <p:nvPr/>
            </p:nvSpPr>
            <p:spPr bwMode="auto">
              <a:xfrm>
                <a:off x="2518" y="2208"/>
                <a:ext cx="720" cy="288"/>
              </a:xfrm>
              <a:prstGeom prst="rect">
                <a:avLst/>
              </a:prstGeom>
              <a:gradFill rotWithShape="0">
                <a:gsLst>
                  <a:gs pos="0">
                    <a:srgbClr val="009999"/>
                  </a:gs>
                  <a:gs pos="50000">
                    <a:schemeClr val="tx1"/>
                  </a:gs>
                  <a:gs pos="100000">
                    <a:srgbClr val="009999"/>
                  </a:gs>
                </a:gsLst>
                <a:lin ang="5400000" scaled="1"/>
              </a:gradFill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1"/>
                  </a:buClr>
                  <a:defRPr/>
                </a:pPr>
                <a:r>
                  <a:rPr lang="zh-TW" altLang="en-US" sz="1200">
                    <a:solidFill>
                      <a:srgbClr val="FF505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Romantic" pitchFamily="2" charset="2"/>
                    <a:ea typeface="標楷體" pitchFamily="65" charset="-120"/>
                  </a:rPr>
                  <a:t>採購部</a:t>
                </a:r>
              </a:p>
            </p:txBody>
          </p:sp>
          <p:sp>
            <p:nvSpPr>
              <p:cNvPr id="2427913" name="Rectangle 9"/>
              <p:cNvSpPr>
                <a:spLocks noChangeArrowheads="1"/>
              </p:cNvSpPr>
              <p:nvPr/>
            </p:nvSpPr>
            <p:spPr bwMode="auto">
              <a:xfrm>
                <a:off x="478" y="2208"/>
                <a:ext cx="720" cy="288"/>
              </a:xfrm>
              <a:prstGeom prst="rect">
                <a:avLst/>
              </a:prstGeom>
              <a:gradFill rotWithShape="0">
                <a:gsLst>
                  <a:gs pos="0">
                    <a:srgbClr val="009999"/>
                  </a:gs>
                  <a:gs pos="50000">
                    <a:schemeClr val="tx1"/>
                  </a:gs>
                  <a:gs pos="100000">
                    <a:srgbClr val="009999"/>
                  </a:gs>
                </a:gsLst>
                <a:lin ang="5400000" scaled="1"/>
              </a:gradFill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1"/>
                  </a:buClr>
                  <a:defRPr/>
                </a:pPr>
                <a:r>
                  <a:rPr lang="zh-TW" altLang="en-US" sz="1200">
                    <a:solidFill>
                      <a:srgbClr val="FF505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Romantic" pitchFamily="2" charset="2"/>
                    <a:ea typeface="標楷體" pitchFamily="65" charset="-120"/>
                  </a:rPr>
                  <a:t>管理部</a:t>
                </a:r>
              </a:p>
            </p:txBody>
          </p:sp>
          <p:sp>
            <p:nvSpPr>
              <p:cNvPr id="2427914" name="Rectangle 10"/>
              <p:cNvSpPr>
                <a:spLocks noChangeArrowheads="1"/>
              </p:cNvSpPr>
              <p:nvPr/>
            </p:nvSpPr>
            <p:spPr bwMode="auto">
              <a:xfrm>
                <a:off x="1498" y="2208"/>
                <a:ext cx="720" cy="288"/>
              </a:xfrm>
              <a:prstGeom prst="rect">
                <a:avLst/>
              </a:prstGeom>
              <a:gradFill rotWithShape="0">
                <a:gsLst>
                  <a:gs pos="0">
                    <a:srgbClr val="009999"/>
                  </a:gs>
                  <a:gs pos="50000">
                    <a:schemeClr val="tx1"/>
                  </a:gs>
                  <a:gs pos="100000">
                    <a:srgbClr val="009999"/>
                  </a:gs>
                </a:gsLst>
                <a:lin ang="5400000" scaled="1"/>
              </a:gradFill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1"/>
                  </a:buClr>
                  <a:defRPr/>
                </a:pPr>
                <a:r>
                  <a:rPr lang="zh-TW" altLang="en-US" sz="1200">
                    <a:solidFill>
                      <a:srgbClr val="FF505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Romantic" pitchFamily="2" charset="2"/>
                    <a:ea typeface="標楷體" pitchFamily="65" charset="-120"/>
                  </a:rPr>
                  <a:t>業務部</a:t>
                </a:r>
              </a:p>
            </p:txBody>
          </p:sp>
          <p:sp>
            <p:nvSpPr>
              <p:cNvPr id="2427915" name="Rectangle 11"/>
              <p:cNvSpPr>
                <a:spLocks noChangeArrowheads="1"/>
              </p:cNvSpPr>
              <p:nvPr/>
            </p:nvSpPr>
            <p:spPr bwMode="auto">
              <a:xfrm>
                <a:off x="3538" y="2208"/>
                <a:ext cx="720" cy="288"/>
              </a:xfrm>
              <a:prstGeom prst="rect">
                <a:avLst/>
              </a:prstGeom>
              <a:gradFill rotWithShape="0">
                <a:gsLst>
                  <a:gs pos="0">
                    <a:srgbClr val="009999"/>
                  </a:gs>
                  <a:gs pos="50000">
                    <a:schemeClr val="tx1"/>
                  </a:gs>
                  <a:gs pos="100000">
                    <a:srgbClr val="009999"/>
                  </a:gs>
                </a:gsLst>
                <a:lin ang="5400000" scaled="1"/>
              </a:gradFill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1"/>
                  </a:buClr>
                  <a:defRPr/>
                </a:pPr>
                <a:r>
                  <a:rPr lang="zh-TW" altLang="en-US" sz="1200">
                    <a:solidFill>
                      <a:srgbClr val="FF505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Romantic" pitchFamily="2" charset="2"/>
                    <a:ea typeface="標楷體" pitchFamily="65" charset="-120"/>
                  </a:rPr>
                  <a:t>工務部</a:t>
                </a:r>
              </a:p>
            </p:txBody>
          </p:sp>
          <p:sp>
            <p:nvSpPr>
              <p:cNvPr id="2427916" name="Rectangle 12"/>
              <p:cNvSpPr>
                <a:spLocks noChangeArrowheads="1"/>
              </p:cNvSpPr>
              <p:nvPr/>
            </p:nvSpPr>
            <p:spPr bwMode="auto">
              <a:xfrm>
                <a:off x="4560" y="2208"/>
                <a:ext cx="720" cy="288"/>
              </a:xfrm>
              <a:prstGeom prst="rect">
                <a:avLst/>
              </a:prstGeom>
              <a:gradFill rotWithShape="0">
                <a:gsLst>
                  <a:gs pos="0">
                    <a:srgbClr val="009999"/>
                  </a:gs>
                  <a:gs pos="50000">
                    <a:schemeClr val="tx1"/>
                  </a:gs>
                  <a:gs pos="100000">
                    <a:srgbClr val="009999"/>
                  </a:gs>
                </a:gsLst>
                <a:lin ang="5400000" scaled="1"/>
              </a:gradFill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1"/>
                  </a:buClr>
                  <a:defRPr/>
                </a:pPr>
                <a:r>
                  <a:rPr lang="zh-TW" altLang="en-US" sz="1200">
                    <a:solidFill>
                      <a:srgbClr val="FF505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Romantic" pitchFamily="2" charset="2"/>
                    <a:ea typeface="標楷體" pitchFamily="65" charset="-120"/>
                  </a:rPr>
                  <a:t>設計部</a:t>
                </a:r>
              </a:p>
            </p:txBody>
          </p:sp>
          <p:cxnSp>
            <p:nvCxnSpPr>
              <p:cNvPr id="2427917" name="AutoShape 13"/>
              <p:cNvCxnSpPr>
                <a:cxnSpLocks noChangeShapeType="1"/>
                <a:stCxn id="2427910" idx="2"/>
                <a:endCxn id="2427911" idx="0"/>
              </p:cNvCxnSpPr>
              <p:nvPr/>
            </p:nvCxnSpPr>
            <p:spPr bwMode="auto">
              <a:xfrm>
                <a:off x="2878" y="1255"/>
                <a:ext cx="0" cy="225"/>
              </a:xfrm>
              <a:prstGeom prst="straightConnector1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</p:cxnSp>
          <p:cxnSp>
            <p:nvCxnSpPr>
              <p:cNvPr id="2427918" name="AutoShape 14"/>
              <p:cNvCxnSpPr>
                <a:cxnSpLocks noChangeShapeType="1"/>
                <a:stCxn id="2427911" idx="2"/>
                <a:endCxn id="2427913" idx="0"/>
              </p:cNvCxnSpPr>
              <p:nvPr/>
            </p:nvCxnSpPr>
            <p:spPr bwMode="auto">
              <a:xfrm rot="5400000">
                <a:off x="1651" y="971"/>
                <a:ext cx="414" cy="2040"/>
              </a:xfrm>
              <a:prstGeom prst="bentConnector3">
                <a:avLst>
                  <a:gd name="adj1" fmla="val 50000"/>
                </a:avLst>
              </a:prstGeom>
              <a:noFill/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</p:cxnSp>
          <p:cxnSp>
            <p:nvCxnSpPr>
              <p:cNvPr id="2427919" name="AutoShape 15"/>
              <p:cNvCxnSpPr>
                <a:cxnSpLocks noChangeShapeType="1"/>
                <a:stCxn id="2427911" idx="2"/>
                <a:endCxn id="2427914" idx="0"/>
              </p:cNvCxnSpPr>
              <p:nvPr/>
            </p:nvCxnSpPr>
            <p:spPr bwMode="auto">
              <a:xfrm rot="5400000">
                <a:off x="2161" y="1481"/>
                <a:ext cx="414" cy="1020"/>
              </a:xfrm>
              <a:prstGeom prst="bentConnector3">
                <a:avLst>
                  <a:gd name="adj1" fmla="val 50000"/>
                </a:avLst>
              </a:prstGeom>
              <a:noFill/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</p:cxnSp>
          <p:cxnSp>
            <p:nvCxnSpPr>
              <p:cNvPr id="2427920" name="AutoShape 16"/>
              <p:cNvCxnSpPr>
                <a:cxnSpLocks noChangeShapeType="1"/>
                <a:stCxn id="2427911" idx="2"/>
                <a:endCxn id="2427912" idx="0"/>
              </p:cNvCxnSpPr>
              <p:nvPr/>
            </p:nvCxnSpPr>
            <p:spPr bwMode="auto">
              <a:xfrm rot="5400000">
                <a:off x="2671" y="1992"/>
                <a:ext cx="414" cy="0"/>
              </a:xfrm>
              <a:prstGeom prst="straightConnector1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</p:cxnSp>
          <p:cxnSp>
            <p:nvCxnSpPr>
              <p:cNvPr id="2427921" name="AutoShape 17"/>
              <p:cNvCxnSpPr>
                <a:cxnSpLocks noChangeShapeType="1"/>
                <a:stCxn id="2427911" idx="2"/>
                <a:endCxn id="2427915" idx="0"/>
              </p:cNvCxnSpPr>
              <p:nvPr/>
            </p:nvCxnSpPr>
            <p:spPr bwMode="auto">
              <a:xfrm rot="16200000" flipH="1">
                <a:off x="3181" y="1481"/>
                <a:ext cx="414" cy="1020"/>
              </a:xfrm>
              <a:prstGeom prst="bentConnector3">
                <a:avLst>
                  <a:gd name="adj1" fmla="val 50000"/>
                </a:avLst>
              </a:prstGeom>
              <a:noFill/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</p:cxnSp>
          <p:cxnSp>
            <p:nvCxnSpPr>
              <p:cNvPr id="2427922" name="AutoShape 18"/>
              <p:cNvCxnSpPr>
                <a:cxnSpLocks noChangeShapeType="1"/>
                <a:stCxn id="2427911" idx="2"/>
                <a:endCxn id="2427916" idx="0"/>
              </p:cNvCxnSpPr>
              <p:nvPr/>
            </p:nvCxnSpPr>
            <p:spPr bwMode="auto">
              <a:xfrm rot="16200000" flipH="1">
                <a:off x="3692" y="971"/>
                <a:ext cx="414" cy="2042"/>
              </a:xfrm>
              <a:prstGeom prst="bentConnector3">
                <a:avLst>
                  <a:gd name="adj1" fmla="val 50000"/>
                </a:avLst>
              </a:prstGeom>
              <a:noFill/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</p:cxnSp>
          <p:grpSp>
            <p:nvGrpSpPr>
              <p:cNvPr id="4" name="Group 19"/>
              <p:cNvGrpSpPr>
                <a:grpSpLocks/>
              </p:cNvGrpSpPr>
              <p:nvPr/>
            </p:nvGrpSpPr>
            <p:grpSpPr bwMode="auto">
              <a:xfrm>
                <a:off x="521" y="2947"/>
                <a:ext cx="4761" cy="816"/>
                <a:chOff x="453" y="2947"/>
                <a:chExt cx="4761" cy="816"/>
              </a:xfrm>
            </p:grpSpPr>
            <p:sp>
              <p:nvSpPr>
                <p:cNvPr id="2427924" name="Rectangle 20"/>
                <p:cNvSpPr>
                  <a:spLocks noChangeArrowheads="1"/>
                </p:cNvSpPr>
                <p:nvPr/>
              </p:nvSpPr>
              <p:spPr bwMode="auto">
                <a:xfrm>
                  <a:off x="453" y="2947"/>
                  <a:ext cx="227" cy="815"/>
                </a:xfrm>
                <a:prstGeom prst="rect">
                  <a:avLst/>
                </a:prstGeom>
                <a:gradFill rotWithShape="0">
                  <a:gsLst>
                    <a:gs pos="0">
                      <a:srgbClr val="008000"/>
                    </a:gs>
                    <a:gs pos="50000">
                      <a:srgbClr val="FFFFFF"/>
                    </a:gs>
                    <a:gs pos="100000">
                      <a:srgbClr val="008000"/>
                    </a:gs>
                  </a:gsLst>
                  <a:lin ang="5400000" scaled="1"/>
                </a:gradFill>
                <a:ln w="25400">
                  <a:solidFill>
                    <a:schemeClr val="bg1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總</a:t>
                  </a:r>
                </a:p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務</a:t>
                  </a:r>
                </a:p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課</a:t>
                  </a:r>
                </a:p>
              </p:txBody>
            </p:sp>
            <p:sp>
              <p:nvSpPr>
                <p:cNvPr id="2427925" name="Rectangle 21"/>
                <p:cNvSpPr>
                  <a:spLocks noChangeArrowheads="1"/>
                </p:cNvSpPr>
                <p:nvPr/>
              </p:nvSpPr>
              <p:spPr bwMode="auto">
                <a:xfrm>
                  <a:off x="905" y="2947"/>
                  <a:ext cx="227" cy="815"/>
                </a:xfrm>
                <a:prstGeom prst="rect">
                  <a:avLst/>
                </a:prstGeom>
                <a:gradFill rotWithShape="0">
                  <a:gsLst>
                    <a:gs pos="0">
                      <a:srgbClr val="008000"/>
                    </a:gs>
                    <a:gs pos="50000">
                      <a:srgbClr val="FFFFFF"/>
                    </a:gs>
                    <a:gs pos="100000">
                      <a:srgbClr val="008000"/>
                    </a:gs>
                  </a:gsLst>
                  <a:lin ang="5400000" scaled="1"/>
                </a:gradFill>
                <a:ln w="25400">
                  <a:solidFill>
                    <a:schemeClr val="bg1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會</a:t>
                  </a:r>
                </a:p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計</a:t>
                  </a:r>
                </a:p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課</a:t>
                  </a:r>
                </a:p>
              </p:txBody>
            </p:sp>
            <p:sp>
              <p:nvSpPr>
                <p:cNvPr id="2427926" name="Rectangle 22"/>
                <p:cNvSpPr>
                  <a:spLocks noChangeArrowheads="1"/>
                </p:cNvSpPr>
                <p:nvPr/>
              </p:nvSpPr>
              <p:spPr bwMode="auto">
                <a:xfrm>
                  <a:off x="1359" y="2947"/>
                  <a:ext cx="227" cy="815"/>
                </a:xfrm>
                <a:prstGeom prst="rect">
                  <a:avLst/>
                </a:prstGeom>
                <a:gradFill rotWithShape="0">
                  <a:gsLst>
                    <a:gs pos="0">
                      <a:srgbClr val="008000"/>
                    </a:gs>
                    <a:gs pos="50000">
                      <a:srgbClr val="FFFFFF"/>
                    </a:gs>
                    <a:gs pos="100000">
                      <a:srgbClr val="008000"/>
                    </a:gs>
                  </a:gsLst>
                  <a:lin ang="5400000" scaled="1"/>
                </a:gradFill>
                <a:ln w="25400">
                  <a:solidFill>
                    <a:schemeClr val="bg1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人</a:t>
                  </a:r>
                </a:p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事</a:t>
                  </a:r>
                </a:p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課</a:t>
                  </a:r>
                </a:p>
              </p:txBody>
            </p:sp>
            <p:sp>
              <p:nvSpPr>
                <p:cNvPr id="2427927" name="Rectangle 23"/>
                <p:cNvSpPr>
                  <a:spLocks noChangeArrowheads="1"/>
                </p:cNvSpPr>
                <p:nvPr/>
              </p:nvSpPr>
              <p:spPr bwMode="auto">
                <a:xfrm>
                  <a:off x="1813" y="2947"/>
                  <a:ext cx="227" cy="815"/>
                </a:xfrm>
                <a:prstGeom prst="rect">
                  <a:avLst/>
                </a:prstGeom>
                <a:gradFill rotWithShape="0">
                  <a:gsLst>
                    <a:gs pos="0">
                      <a:srgbClr val="008000"/>
                    </a:gs>
                    <a:gs pos="50000">
                      <a:srgbClr val="FFFFFF"/>
                    </a:gs>
                    <a:gs pos="100000">
                      <a:srgbClr val="008000"/>
                    </a:gs>
                  </a:gsLst>
                  <a:lin ang="5400000" scaled="1"/>
                </a:gradFill>
                <a:ln w="25400">
                  <a:solidFill>
                    <a:schemeClr val="bg1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業</a:t>
                  </a:r>
                </a:p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務</a:t>
                  </a:r>
                </a:p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一</a:t>
                  </a:r>
                </a:p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課</a:t>
                  </a:r>
                </a:p>
              </p:txBody>
            </p:sp>
            <p:sp>
              <p:nvSpPr>
                <p:cNvPr id="2427928" name="Rectangle 24"/>
                <p:cNvSpPr>
                  <a:spLocks noChangeArrowheads="1"/>
                </p:cNvSpPr>
                <p:nvPr/>
              </p:nvSpPr>
              <p:spPr bwMode="auto">
                <a:xfrm>
                  <a:off x="2268" y="2947"/>
                  <a:ext cx="227" cy="815"/>
                </a:xfrm>
                <a:prstGeom prst="rect">
                  <a:avLst/>
                </a:prstGeom>
                <a:gradFill rotWithShape="0">
                  <a:gsLst>
                    <a:gs pos="0">
                      <a:srgbClr val="008000"/>
                    </a:gs>
                    <a:gs pos="50000">
                      <a:srgbClr val="FFFFFF"/>
                    </a:gs>
                    <a:gs pos="100000">
                      <a:srgbClr val="008000"/>
                    </a:gs>
                  </a:gsLst>
                  <a:lin ang="5400000" scaled="1"/>
                </a:gradFill>
                <a:ln w="25400">
                  <a:solidFill>
                    <a:schemeClr val="bg1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業</a:t>
                  </a:r>
                </a:p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務</a:t>
                  </a:r>
                </a:p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二</a:t>
                  </a:r>
                </a:p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課</a:t>
                  </a:r>
                </a:p>
              </p:txBody>
            </p:sp>
            <p:sp>
              <p:nvSpPr>
                <p:cNvPr id="2427929" name="Rectangle 25"/>
                <p:cNvSpPr>
                  <a:spLocks noChangeArrowheads="1"/>
                </p:cNvSpPr>
                <p:nvPr/>
              </p:nvSpPr>
              <p:spPr bwMode="auto">
                <a:xfrm>
                  <a:off x="2720" y="2947"/>
                  <a:ext cx="227" cy="815"/>
                </a:xfrm>
                <a:prstGeom prst="rect">
                  <a:avLst/>
                </a:prstGeom>
                <a:gradFill rotWithShape="0">
                  <a:gsLst>
                    <a:gs pos="0">
                      <a:srgbClr val="008000"/>
                    </a:gs>
                    <a:gs pos="50000">
                      <a:srgbClr val="FFFFFF"/>
                    </a:gs>
                    <a:gs pos="100000">
                      <a:srgbClr val="008000"/>
                    </a:gs>
                  </a:gsLst>
                  <a:lin ang="5400000" scaled="1"/>
                </a:gradFill>
                <a:ln w="25400">
                  <a:solidFill>
                    <a:schemeClr val="bg1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淡</a:t>
                  </a:r>
                </a:p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水</a:t>
                  </a:r>
                </a:p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廠</a:t>
                  </a:r>
                </a:p>
              </p:txBody>
            </p:sp>
            <p:sp>
              <p:nvSpPr>
                <p:cNvPr id="2427930" name="Rectangle 26"/>
                <p:cNvSpPr>
                  <a:spLocks noChangeArrowheads="1"/>
                </p:cNvSpPr>
                <p:nvPr/>
              </p:nvSpPr>
              <p:spPr bwMode="auto">
                <a:xfrm>
                  <a:off x="3172" y="2947"/>
                  <a:ext cx="227" cy="815"/>
                </a:xfrm>
                <a:prstGeom prst="rect">
                  <a:avLst/>
                </a:prstGeom>
                <a:gradFill rotWithShape="0">
                  <a:gsLst>
                    <a:gs pos="0">
                      <a:srgbClr val="008000"/>
                    </a:gs>
                    <a:gs pos="50000">
                      <a:srgbClr val="FFFFFF"/>
                    </a:gs>
                    <a:gs pos="100000">
                      <a:srgbClr val="008000"/>
                    </a:gs>
                  </a:gsLst>
                  <a:lin ang="5400000" scaled="1"/>
                </a:gradFill>
                <a:ln w="25400">
                  <a:solidFill>
                    <a:schemeClr val="bg1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按</a:t>
                  </a:r>
                </a:p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裝</a:t>
                  </a:r>
                </a:p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課</a:t>
                  </a:r>
                </a:p>
              </p:txBody>
            </p:sp>
            <p:sp>
              <p:nvSpPr>
                <p:cNvPr id="2427931" name="Rectangle 27"/>
                <p:cNvSpPr>
                  <a:spLocks noChangeArrowheads="1"/>
                </p:cNvSpPr>
                <p:nvPr/>
              </p:nvSpPr>
              <p:spPr bwMode="auto">
                <a:xfrm>
                  <a:off x="4081" y="2947"/>
                  <a:ext cx="227" cy="815"/>
                </a:xfrm>
                <a:prstGeom prst="rect">
                  <a:avLst/>
                </a:prstGeom>
                <a:gradFill rotWithShape="0">
                  <a:gsLst>
                    <a:gs pos="0">
                      <a:srgbClr val="008000"/>
                    </a:gs>
                    <a:gs pos="50000">
                      <a:srgbClr val="FFFFFF"/>
                    </a:gs>
                    <a:gs pos="100000">
                      <a:srgbClr val="008000"/>
                    </a:gs>
                  </a:gsLst>
                  <a:lin ang="5400000" scaled="1"/>
                </a:gradFill>
                <a:ln w="25400">
                  <a:solidFill>
                    <a:schemeClr val="bg1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保</a:t>
                  </a:r>
                </a:p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養</a:t>
                  </a:r>
                </a:p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課</a:t>
                  </a:r>
                </a:p>
              </p:txBody>
            </p:sp>
            <p:sp>
              <p:nvSpPr>
                <p:cNvPr id="2427932" name="Rectangle 28"/>
                <p:cNvSpPr>
                  <a:spLocks noChangeArrowheads="1"/>
                </p:cNvSpPr>
                <p:nvPr/>
              </p:nvSpPr>
              <p:spPr bwMode="auto">
                <a:xfrm>
                  <a:off x="4535" y="2947"/>
                  <a:ext cx="227" cy="815"/>
                </a:xfrm>
                <a:prstGeom prst="rect">
                  <a:avLst/>
                </a:prstGeom>
                <a:gradFill rotWithShape="0">
                  <a:gsLst>
                    <a:gs pos="0">
                      <a:srgbClr val="008000"/>
                    </a:gs>
                    <a:gs pos="50000">
                      <a:srgbClr val="FFFFFF"/>
                    </a:gs>
                    <a:gs pos="100000">
                      <a:srgbClr val="008000"/>
                    </a:gs>
                  </a:gsLst>
                  <a:lin ang="5400000" scaled="1"/>
                </a:gradFill>
                <a:ln w="25400">
                  <a:solidFill>
                    <a:schemeClr val="bg1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設</a:t>
                  </a:r>
                </a:p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計</a:t>
                  </a:r>
                </a:p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課</a:t>
                  </a:r>
                </a:p>
              </p:txBody>
            </p:sp>
            <p:sp>
              <p:nvSpPr>
                <p:cNvPr id="2427933" name="Rectangle 29"/>
                <p:cNvSpPr>
                  <a:spLocks noChangeArrowheads="1"/>
                </p:cNvSpPr>
                <p:nvPr/>
              </p:nvSpPr>
              <p:spPr bwMode="auto">
                <a:xfrm>
                  <a:off x="4987" y="2947"/>
                  <a:ext cx="227" cy="815"/>
                </a:xfrm>
                <a:prstGeom prst="rect">
                  <a:avLst/>
                </a:prstGeom>
                <a:gradFill rotWithShape="0">
                  <a:gsLst>
                    <a:gs pos="0">
                      <a:srgbClr val="008000"/>
                    </a:gs>
                    <a:gs pos="50000">
                      <a:srgbClr val="FFFFFF"/>
                    </a:gs>
                    <a:gs pos="100000">
                      <a:srgbClr val="008000"/>
                    </a:gs>
                  </a:gsLst>
                  <a:lin ang="5400000" scaled="1"/>
                </a:gradFill>
                <a:ln w="25400">
                  <a:solidFill>
                    <a:schemeClr val="bg1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研</a:t>
                  </a:r>
                </a:p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發</a:t>
                  </a:r>
                </a:p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課</a:t>
                  </a:r>
                </a:p>
              </p:txBody>
            </p:sp>
            <p:sp>
              <p:nvSpPr>
                <p:cNvPr id="2427934" name="Rectangle 30"/>
                <p:cNvSpPr>
                  <a:spLocks noChangeArrowheads="1"/>
                </p:cNvSpPr>
                <p:nvPr/>
              </p:nvSpPr>
              <p:spPr bwMode="auto">
                <a:xfrm>
                  <a:off x="3626" y="2947"/>
                  <a:ext cx="227" cy="815"/>
                </a:xfrm>
                <a:prstGeom prst="rect">
                  <a:avLst/>
                </a:prstGeom>
                <a:gradFill rotWithShape="0">
                  <a:gsLst>
                    <a:gs pos="0">
                      <a:srgbClr val="008000"/>
                    </a:gs>
                    <a:gs pos="50000">
                      <a:srgbClr val="FFFFFF"/>
                    </a:gs>
                    <a:gs pos="100000">
                      <a:srgbClr val="008000"/>
                    </a:gs>
                  </a:gsLst>
                  <a:lin ang="5400000" scaled="1"/>
                </a:gradFill>
                <a:ln w="25400">
                  <a:solidFill>
                    <a:schemeClr val="bg1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電</a:t>
                  </a:r>
                </a:p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氣</a:t>
                  </a:r>
                </a:p>
                <a:p>
                  <a:pPr>
                    <a:spcBef>
                      <a:spcPct val="20000"/>
                    </a:spcBef>
                    <a:buClr>
                      <a:schemeClr val="accent1"/>
                    </a:buClr>
                    <a:defRPr/>
                  </a:pPr>
                  <a:r>
                    <a:rPr lang="zh-TW" altLang="en-US" sz="1200">
                      <a:solidFill>
                        <a:srgbClr val="FF505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Romantic" pitchFamily="2" charset="2"/>
                      <a:ea typeface="標楷體" pitchFamily="65" charset="-120"/>
                    </a:rPr>
                    <a:t>課</a:t>
                  </a:r>
                </a:p>
              </p:txBody>
            </p:sp>
          </p:grpSp>
          <p:cxnSp>
            <p:nvCxnSpPr>
              <p:cNvPr id="2427935" name="AutoShape 31"/>
              <p:cNvCxnSpPr>
                <a:cxnSpLocks noChangeShapeType="1"/>
                <a:stCxn id="2427913" idx="2"/>
                <a:endCxn id="2427924" idx="0"/>
              </p:cNvCxnSpPr>
              <p:nvPr/>
            </p:nvCxnSpPr>
            <p:spPr bwMode="auto">
              <a:xfrm rot="5400000">
                <a:off x="519" y="2618"/>
                <a:ext cx="435" cy="204"/>
              </a:xfrm>
              <a:prstGeom prst="bentConnector3">
                <a:avLst>
                  <a:gd name="adj1" fmla="val 49884"/>
                </a:avLst>
              </a:prstGeom>
              <a:noFill/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</p:cxnSp>
          <p:cxnSp>
            <p:nvCxnSpPr>
              <p:cNvPr id="2427936" name="AutoShape 32"/>
              <p:cNvCxnSpPr>
                <a:cxnSpLocks noChangeShapeType="1"/>
                <a:stCxn id="2427913" idx="2"/>
                <a:endCxn id="2427925" idx="0"/>
              </p:cNvCxnSpPr>
              <p:nvPr/>
            </p:nvCxnSpPr>
            <p:spPr bwMode="auto">
              <a:xfrm rot="16200000" flipH="1">
                <a:off x="745" y="2596"/>
                <a:ext cx="435" cy="248"/>
              </a:xfrm>
              <a:prstGeom prst="bentConnector3">
                <a:avLst>
                  <a:gd name="adj1" fmla="val 49884"/>
                </a:avLst>
              </a:prstGeom>
              <a:noFill/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</p:cxnSp>
          <p:cxnSp>
            <p:nvCxnSpPr>
              <p:cNvPr id="2427937" name="AutoShape 33"/>
              <p:cNvCxnSpPr>
                <a:cxnSpLocks noChangeShapeType="1"/>
                <a:stCxn id="2427913" idx="2"/>
                <a:endCxn id="2427926" idx="0"/>
              </p:cNvCxnSpPr>
              <p:nvPr/>
            </p:nvCxnSpPr>
            <p:spPr bwMode="auto">
              <a:xfrm rot="16200000" flipH="1">
                <a:off x="972" y="2369"/>
                <a:ext cx="435" cy="703"/>
              </a:xfrm>
              <a:prstGeom prst="bentConnector3">
                <a:avLst>
                  <a:gd name="adj1" fmla="val 49884"/>
                </a:avLst>
              </a:prstGeom>
              <a:noFill/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</p:cxnSp>
          <p:cxnSp>
            <p:nvCxnSpPr>
              <p:cNvPr id="2427938" name="AutoShape 34"/>
              <p:cNvCxnSpPr>
                <a:cxnSpLocks noChangeShapeType="1"/>
                <a:stCxn id="2427914" idx="2"/>
                <a:endCxn id="2427927" idx="0"/>
              </p:cNvCxnSpPr>
              <p:nvPr/>
            </p:nvCxnSpPr>
            <p:spPr bwMode="auto">
              <a:xfrm rot="16200000" flipH="1">
                <a:off x="1709" y="2652"/>
                <a:ext cx="435" cy="137"/>
              </a:xfrm>
              <a:prstGeom prst="bentConnector3">
                <a:avLst>
                  <a:gd name="adj1" fmla="val 49884"/>
                </a:avLst>
              </a:prstGeom>
              <a:noFill/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</p:cxnSp>
          <p:cxnSp>
            <p:nvCxnSpPr>
              <p:cNvPr id="2427939" name="AutoShape 35"/>
              <p:cNvCxnSpPr>
                <a:cxnSpLocks noChangeShapeType="1"/>
                <a:stCxn id="2427914" idx="2"/>
                <a:endCxn id="2427928" idx="0"/>
              </p:cNvCxnSpPr>
              <p:nvPr/>
            </p:nvCxnSpPr>
            <p:spPr bwMode="auto">
              <a:xfrm rot="16200000" flipH="1">
                <a:off x="1936" y="2425"/>
                <a:ext cx="435" cy="591"/>
              </a:xfrm>
              <a:prstGeom prst="bentConnector3">
                <a:avLst>
                  <a:gd name="adj1" fmla="val 49884"/>
                </a:avLst>
              </a:prstGeom>
              <a:noFill/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</p:cxnSp>
          <p:cxnSp>
            <p:nvCxnSpPr>
              <p:cNvPr id="2427940" name="AutoShape 36"/>
              <p:cNvCxnSpPr>
                <a:cxnSpLocks noChangeShapeType="1"/>
                <a:stCxn id="2427915" idx="2"/>
                <a:endCxn id="2427929" idx="0"/>
              </p:cNvCxnSpPr>
              <p:nvPr/>
            </p:nvCxnSpPr>
            <p:spPr bwMode="auto">
              <a:xfrm rot="5400000">
                <a:off x="3183" y="2222"/>
                <a:ext cx="435" cy="997"/>
              </a:xfrm>
              <a:prstGeom prst="bentConnector3">
                <a:avLst>
                  <a:gd name="adj1" fmla="val 49884"/>
                </a:avLst>
              </a:prstGeom>
              <a:noFill/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</p:cxnSp>
          <p:cxnSp>
            <p:nvCxnSpPr>
              <p:cNvPr id="2427941" name="AutoShape 37"/>
              <p:cNvCxnSpPr>
                <a:cxnSpLocks noChangeShapeType="1"/>
                <a:stCxn id="2427915" idx="2"/>
                <a:endCxn id="2427930" idx="0"/>
              </p:cNvCxnSpPr>
              <p:nvPr/>
            </p:nvCxnSpPr>
            <p:spPr bwMode="auto">
              <a:xfrm rot="5400000">
                <a:off x="3410" y="2449"/>
                <a:ext cx="435" cy="543"/>
              </a:xfrm>
              <a:prstGeom prst="bentConnector3">
                <a:avLst>
                  <a:gd name="adj1" fmla="val 49884"/>
                </a:avLst>
              </a:prstGeom>
              <a:noFill/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</p:cxnSp>
          <p:cxnSp>
            <p:nvCxnSpPr>
              <p:cNvPr id="2427942" name="AutoShape 38"/>
              <p:cNvCxnSpPr>
                <a:cxnSpLocks noChangeShapeType="1"/>
                <a:stCxn id="2427915" idx="2"/>
                <a:endCxn id="2427934" idx="0"/>
              </p:cNvCxnSpPr>
              <p:nvPr/>
            </p:nvCxnSpPr>
            <p:spPr bwMode="auto">
              <a:xfrm rot="5400000">
                <a:off x="3637" y="2676"/>
                <a:ext cx="435" cy="89"/>
              </a:xfrm>
              <a:prstGeom prst="bentConnector3">
                <a:avLst>
                  <a:gd name="adj1" fmla="val 49884"/>
                </a:avLst>
              </a:prstGeom>
              <a:noFill/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</p:cxnSp>
          <p:cxnSp>
            <p:nvCxnSpPr>
              <p:cNvPr id="2427943" name="AutoShape 39"/>
              <p:cNvCxnSpPr>
                <a:cxnSpLocks noChangeShapeType="1"/>
                <a:stCxn id="2427915" idx="2"/>
                <a:endCxn id="2427931" idx="0"/>
              </p:cNvCxnSpPr>
              <p:nvPr/>
            </p:nvCxnSpPr>
            <p:spPr bwMode="auto">
              <a:xfrm rot="16200000" flipH="1">
                <a:off x="3863" y="2538"/>
                <a:ext cx="435" cy="364"/>
              </a:xfrm>
              <a:prstGeom prst="bentConnector3">
                <a:avLst>
                  <a:gd name="adj1" fmla="val 49884"/>
                </a:avLst>
              </a:prstGeom>
              <a:noFill/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</p:cxnSp>
          <p:cxnSp>
            <p:nvCxnSpPr>
              <p:cNvPr id="2427944" name="AutoShape 40"/>
              <p:cNvCxnSpPr>
                <a:cxnSpLocks noChangeShapeType="1"/>
                <a:stCxn id="2427916" idx="2"/>
                <a:endCxn id="2427932" idx="0"/>
              </p:cNvCxnSpPr>
              <p:nvPr/>
            </p:nvCxnSpPr>
            <p:spPr bwMode="auto">
              <a:xfrm rot="5400000">
                <a:off x="4601" y="2618"/>
                <a:ext cx="435" cy="204"/>
              </a:xfrm>
              <a:prstGeom prst="bentConnector3">
                <a:avLst>
                  <a:gd name="adj1" fmla="val 49884"/>
                </a:avLst>
              </a:prstGeom>
              <a:noFill/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</p:cxnSp>
          <p:cxnSp>
            <p:nvCxnSpPr>
              <p:cNvPr id="2427945" name="AutoShape 41"/>
              <p:cNvCxnSpPr>
                <a:cxnSpLocks noChangeShapeType="1"/>
                <a:stCxn id="2427916" idx="2"/>
                <a:endCxn id="2427933" idx="0"/>
              </p:cNvCxnSpPr>
              <p:nvPr/>
            </p:nvCxnSpPr>
            <p:spPr bwMode="auto">
              <a:xfrm rot="16200000" flipH="1">
                <a:off x="4827" y="2596"/>
                <a:ext cx="435" cy="248"/>
              </a:xfrm>
              <a:prstGeom prst="bentConnector3">
                <a:avLst>
                  <a:gd name="adj1" fmla="val 49884"/>
                </a:avLst>
              </a:prstGeom>
              <a:noFill/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</p:cxnSp>
        </p:grpSp>
      </p:grpSp>
      <p:grpSp>
        <p:nvGrpSpPr>
          <p:cNvPr id="5" name="Group 95"/>
          <p:cNvGrpSpPr>
            <a:grpSpLocks/>
          </p:cNvGrpSpPr>
          <p:nvPr/>
        </p:nvGrpSpPr>
        <p:grpSpPr bwMode="auto">
          <a:xfrm>
            <a:off x="801688" y="4724400"/>
            <a:ext cx="7540625" cy="1465263"/>
            <a:chOff x="528" y="2720"/>
            <a:chExt cx="4750" cy="923"/>
          </a:xfrm>
        </p:grpSpPr>
        <p:sp>
          <p:nvSpPr>
            <p:cNvPr id="2428000" name="AutoShape 96"/>
            <p:cNvSpPr>
              <a:spLocks noChangeArrowheads="1"/>
            </p:cNvSpPr>
            <p:nvPr/>
          </p:nvSpPr>
          <p:spPr bwMode="auto">
            <a:xfrm>
              <a:off x="528" y="2736"/>
              <a:ext cx="1536" cy="907"/>
            </a:xfrm>
            <a:prstGeom prst="roundRect">
              <a:avLst>
                <a:gd name="adj" fmla="val 8708"/>
              </a:avLst>
            </a:prstGeom>
            <a:gradFill rotWithShape="0">
              <a:gsLst>
                <a:gs pos="0">
                  <a:srgbClr val="0066CC"/>
                </a:gs>
                <a:gs pos="50000">
                  <a:schemeClr val="tx1"/>
                </a:gs>
                <a:gs pos="100000">
                  <a:srgbClr val="0066CC"/>
                </a:gs>
              </a:gsLst>
              <a:lin ang="0" scaled="1"/>
            </a:gradFill>
            <a:ln w="12700">
              <a:solidFill>
                <a:schemeClr val="bg1"/>
              </a:solidFill>
              <a:round/>
              <a:headEnd/>
              <a:tailEnd/>
            </a:ln>
            <a:effectLst>
              <a:outerShdw dist="63500" dir="2212194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spcBef>
                  <a:spcPct val="20000"/>
                </a:spcBef>
                <a:buClr>
                  <a:schemeClr val="accent1"/>
                </a:buClr>
                <a:defRPr/>
              </a:pPr>
              <a:r>
                <a:rPr lang="zh-TW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Romantic" pitchFamily="2" charset="2"/>
                  <a:ea typeface="標楷體" pitchFamily="65" charset="-120"/>
                </a:rPr>
                <a:t>業</a:t>
              </a:r>
            </a:p>
            <a:p>
              <a:pPr>
                <a:spcBef>
                  <a:spcPct val="20000"/>
                </a:spcBef>
                <a:buClr>
                  <a:schemeClr val="accent1"/>
                </a:buClr>
                <a:defRPr/>
              </a:pPr>
              <a:r>
                <a:rPr lang="zh-TW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Romantic" pitchFamily="2" charset="2"/>
                  <a:ea typeface="標楷體" pitchFamily="65" charset="-120"/>
                </a:rPr>
                <a:t>務</a:t>
              </a:r>
            </a:p>
            <a:p>
              <a:pPr>
                <a:spcBef>
                  <a:spcPct val="20000"/>
                </a:spcBef>
                <a:buClr>
                  <a:schemeClr val="accent1"/>
                </a:buClr>
                <a:defRPr/>
              </a:pPr>
              <a:r>
                <a:rPr lang="zh-TW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Romantic" pitchFamily="2" charset="2"/>
                  <a:ea typeface="標楷體" pitchFamily="65" charset="-120"/>
                </a:rPr>
                <a:t>部</a:t>
              </a:r>
            </a:p>
          </p:txBody>
        </p:sp>
        <p:sp>
          <p:nvSpPr>
            <p:cNvPr id="2428001" name="AutoShape 97"/>
            <p:cNvSpPr>
              <a:spLocks noChangeArrowheads="1"/>
            </p:cNvSpPr>
            <p:nvPr/>
          </p:nvSpPr>
          <p:spPr bwMode="auto">
            <a:xfrm>
              <a:off x="3262" y="2720"/>
              <a:ext cx="2016" cy="907"/>
            </a:xfrm>
            <a:prstGeom prst="roundRect">
              <a:avLst>
                <a:gd name="adj" fmla="val 8708"/>
              </a:avLst>
            </a:prstGeom>
            <a:gradFill rotWithShape="0">
              <a:gsLst>
                <a:gs pos="0">
                  <a:srgbClr val="669900"/>
                </a:gs>
                <a:gs pos="50000">
                  <a:schemeClr val="tx1"/>
                </a:gs>
                <a:gs pos="100000">
                  <a:srgbClr val="669900"/>
                </a:gs>
              </a:gsLst>
              <a:lin ang="0" scaled="1"/>
            </a:gradFill>
            <a:ln w="12700">
              <a:solidFill>
                <a:schemeClr val="bg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spcBef>
                  <a:spcPct val="20000"/>
                </a:spcBef>
                <a:buClr>
                  <a:schemeClr val="accent1"/>
                </a:buClr>
                <a:defRPr/>
              </a:pPr>
              <a:r>
                <a:rPr lang="zh-TW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Romantic" pitchFamily="2" charset="2"/>
                  <a:ea typeface="標楷體" pitchFamily="65" charset="-120"/>
                </a:rPr>
                <a:t>工</a:t>
              </a:r>
            </a:p>
            <a:p>
              <a:pPr>
                <a:spcBef>
                  <a:spcPct val="20000"/>
                </a:spcBef>
                <a:buClr>
                  <a:schemeClr val="accent1"/>
                </a:buClr>
                <a:defRPr/>
              </a:pPr>
              <a:r>
                <a:rPr lang="zh-TW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Romantic" pitchFamily="2" charset="2"/>
                  <a:ea typeface="標楷體" pitchFamily="65" charset="-120"/>
                </a:rPr>
                <a:t>務</a:t>
              </a:r>
            </a:p>
            <a:p>
              <a:pPr>
                <a:spcBef>
                  <a:spcPct val="20000"/>
                </a:spcBef>
                <a:buClr>
                  <a:schemeClr val="accent1"/>
                </a:buClr>
                <a:defRPr/>
              </a:pPr>
              <a:r>
                <a:rPr lang="zh-TW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Romantic" pitchFamily="2" charset="2"/>
                  <a:ea typeface="標楷體" pitchFamily="65" charset="-120"/>
                </a:rPr>
                <a:t>部</a:t>
              </a:r>
            </a:p>
          </p:txBody>
        </p:sp>
        <p:sp>
          <p:nvSpPr>
            <p:cNvPr id="2428002" name="AutoShape 98"/>
            <p:cNvSpPr>
              <a:spLocks noChangeArrowheads="1"/>
            </p:cNvSpPr>
            <p:nvPr/>
          </p:nvSpPr>
          <p:spPr bwMode="auto">
            <a:xfrm>
              <a:off x="2765" y="2720"/>
              <a:ext cx="227" cy="907"/>
            </a:xfrm>
            <a:prstGeom prst="roundRect">
              <a:avLst>
                <a:gd name="adj" fmla="val 14412"/>
              </a:avLst>
            </a:prstGeom>
            <a:gradFill rotWithShape="0">
              <a:gsLst>
                <a:gs pos="0">
                  <a:srgbClr val="FF7C80"/>
                </a:gs>
                <a:gs pos="50000">
                  <a:schemeClr val="tx1"/>
                </a:gs>
                <a:gs pos="100000">
                  <a:srgbClr val="FF7C80"/>
                </a:gs>
              </a:gsLst>
              <a:lin ang="0" scaled="1"/>
            </a:gradFill>
            <a:ln w="12700">
              <a:solidFill>
                <a:schemeClr val="bg1"/>
              </a:solidFill>
              <a:round/>
              <a:headEnd/>
              <a:tailEnd/>
            </a:ln>
            <a:effectLst>
              <a:outerShdw dist="63500" dir="2212194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zh-TW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標楷體" pitchFamily="65" charset="-120"/>
                  <a:ea typeface="標楷體" pitchFamily="65" charset="-120"/>
                </a:rPr>
                <a:t>採</a:t>
              </a:r>
            </a:p>
            <a:p>
              <a:pPr>
                <a:defRPr/>
              </a:pPr>
              <a:r>
                <a:rPr lang="zh-TW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標楷體" pitchFamily="65" charset="-120"/>
                  <a:ea typeface="標楷體" pitchFamily="65" charset="-120"/>
                </a:rPr>
                <a:t>購</a:t>
              </a:r>
            </a:p>
            <a:p>
              <a:pPr>
                <a:defRPr/>
              </a:pPr>
              <a:r>
                <a:rPr lang="zh-TW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標楷體" pitchFamily="65" charset="-120"/>
                  <a:ea typeface="標楷體" pitchFamily="65" charset="-120"/>
                </a:rPr>
                <a:t>部</a:t>
              </a:r>
              <a:endParaRPr lang="zh-TW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新細明體" pitchFamily="18" charset="-120"/>
              </a:endParaRPr>
            </a:p>
          </p:txBody>
        </p:sp>
        <p:sp>
          <p:nvSpPr>
            <p:cNvPr id="2428003" name="AutoShape 99"/>
            <p:cNvSpPr>
              <a:spLocks noChangeArrowheads="1"/>
            </p:cNvSpPr>
            <p:nvPr/>
          </p:nvSpPr>
          <p:spPr bwMode="auto">
            <a:xfrm>
              <a:off x="2312" y="2720"/>
              <a:ext cx="227" cy="907"/>
            </a:xfrm>
            <a:prstGeom prst="roundRect">
              <a:avLst>
                <a:gd name="adj" fmla="val 14412"/>
              </a:avLst>
            </a:prstGeom>
            <a:gradFill rotWithShape="0">
              <a:gsLst>
                <a:gs pos="0">
                  <a:srgbClr val="CC00FF"/>
                </a:gs>
                <a:gs pos="50000">
                  <a:schemeClr val="tx1"/>
                </a:gs>
                <a:gs pos="100000">
                  <a:srgbClr val="CC00FF"/>
                </a:gs>
              </a:gsLst>
              <a:lin ang="0" scaled="1"/>
            </a:gradFill>
            <a:ln w="12700">
              <a:solidFill>
                <a:schemeClr val="bg1"/>
              </a:solidFill>
              <a:round/>
              <a:headEnd/>
              <a:tailEnd/>
            </a:ln>
            <a:effectLst>
              <a:outerShdw dist="63500" dir="2212194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zh-TW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標楷體" pitchFamily="65" charset="-120"/>
                  <a:ea typeface="標楷體" pitchFamily="65" charset="-120"/>
                </a:rPr>
                <a:t>設</a:t>
              </a:r>
            </a:p>
            <a:p>
              <a:pPr>
                <a:defRPr/>
              </a:pPr>
              <a:r>
                <a:rPr lang="zh-TW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標楷體" pitchFamily="65" charset="-120"/>
                  <a:ea typeface="標楷體" pitchFamily="65" charset="-120"/>
                </a:rPr>
                <a:t>計</a:t>
              </a:r>
            </a:p>
            <a:p>
              <a:pPr>
                <a:defRPr/>
              </a:pPr>
              <a:r>
                <a:rPr lang="zh-TW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標楷體" pitchFamily="65" charset="-120"/>
                  <a:ea typeface="標楷體" pitchFamily="65" charset="-120"/>
                </a:rPr>
                <a:t>部</a:t>
              </a:r>
              <a:endParaRPr lang="zh-TW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新細明體" pitchFamily="18" charset="-120"/>
              </a:endParaRPr>
            </a:p>
          </p:txBody>
        </p:sp>
        <p:sp>
          <p:nvSpPr>
            <p:cNvPr id="2428004" name="AutoShape 100"/>
            <p:cNvSpPr>
              <a:spLocks noChangeArrowheads="1"/>
            </p:cNvSpPr>
            <p:nvPr/>
          </p:nvSpPr>
          <p:spPr bwMode="auto">
            <a:xfrm>
              <a:off x="2130" y="3128"/>
              <a:ext cx="144" cy="96"/>
            </a:xfrm>
            <a:prstGeom prst="chevron">
              <a:avLst>
                <a:gd name="adj" fmla="val 37500"/>
              </a:avLst>
            </a:prstGeom>
            <a:gradFill rotWithShape="0">
              <a:gsLst>
                <a:gs pos="0">
                  <a:srgbClr val="006699"/>
                </a:gs>
                <a:gs pos="50000">
                  <a:schemeClr val="tx1"/>
                </a:gs>
                <a:gs pos="100000">
                  <a:srgbClr val="006699"/>
                </a:gs>
              </a:gsLst>
              <a:lin ang="5400000" scaled="1"/>
            </a:gradFill>
            <a:ln w="19050">
              <a:solidFill>
                <a:schemeClr val="bg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428005" name="AutoShape 101"/>
            <p:cNvSpPr>
              <a:spLocks noChangeArrowheads="1"/>
            </p:cNvSpPr>
            <p:nvPr/>
          </p:nvSpPr>
          <p:spPr bwMode="auto">
            <a:xfrm>
              <a:off x="2584" y="3128"/>
              <a:ext cx="144" cy="96"/>
            </a:xfrm>
            <a:prstGeom prst="chevron">
              <a:avLst>
                <a:gd name="adj" fmla="val 37500"/>
              </a:avLst>
            </a:prstGeom>
            <a:gradFill rotWithShape="0">
              <a:gsLst>
                <a:gs pos="0">
                  <a:srgbClr val="006699"/>
                </a:gs>
                <a:gs pos="50000">
                  <a:schemeClr val="tx1"/>
                </a:gs>
                <a:gs pos="100000">
                  <a:srgbClr val="006699"/>
                </a:gs>
              </a:gsLst>
              <a:lin ang="5400000" scaled="1"/>
            </a:gradFill>
            <a:ln w="19050">
              <a:solidFill>
                <a:schemeClr val="bg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428006" name="AutoShape 102"/>
            <p:cNvSpPr>
              <a:spLocks noChangeArrowheads="1"/>
            </p:cNvSpPr>
            <p:nvPr/>
          </p:nvSpPr>
          <p:spPr bwMode="auto">
            <a:xfrm>
              <a:off x="3037" y="3128"/>
              <a:ext cx="144" cy="96"/>
            </a:xfrm>
            <a:prstGeom prst="chevron">
              <a:avLst>
                <a:gd name="adj" fmla="val 37500"/>
              </a:avLst>
            </a:prstGeom>
            <a:gradFill rotWithShape="0">
              <a:gsLst>
                <a:gs pos="0">
                  <a:srgbClr val="006699"/>
                </a:gs>
                <a:gs pos="50000">
                  <a:schemeClr val="tx1"/>
                </a:gs>
                <a:gs pos="100000">
                  <a:srgbClr val="006699"/>
                </a:gs>
              </a:gsLst>
              <a:lin ang="5400000" scaled="1"/>
            </a:gradFill>
            <a:ln w="19050">
              <a:solidFill>
                <a:schemeClr val="bg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grpSp>
        <p:nvGrpSpPr>
          <p:cNvPr id="6" name="Group 106"/>
          <p:cNvGrpSpPr>
            <a:grpSpLocks/>
          </p:cNvGrpSpPr>
          <p:nvPr/>
        </p:nvGrpSpPr>
        <p:grpSpPr bwMode="auto">
          <a:xfrm>
            <a:off x="539750" y="1196975"/>
            <a:ext cx="8064500" cy="3311525"/>
            <a:chOff x="340" y="754"/>
            <a:chExt cx="5080" cy="2086"/>
          </a:xfrm>
        </p:grpSpPr>
        <p:sp>
          <p:nvSpPr>
            <p:cNvPr id="320518" name="Rectangle 104"/>
            <p:cNvSpPr>
              <a:spLocks noChangeArrowheads="1"/>
            </p:cNvSpPr>
            <p:nvPr/>
          </p:nvSpPr>
          <p:spPr bwMode="auto">
            <a:xfrm>
              <a:off x="340" y="1752"/>
              <a:ext cx="5080" cy="1088"/>
            </a:xfrm>
            <a:prstGeom prst="rect">
              <a:avLst/>
            </a:prstGeom>
            <a:solidFill>
              <a:srgbClr val="FFCC66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7" name="Group 73"/>
            <p:cNvGrpSpPr>
              <a:grpSpLocks/>
            </p:cNvGrpSpPr>
            <p:nvPr/>
          </p:nvGrpSpPr>
          <p:grpSpPr bwMode="auto">
            <a:xfrm>
              <a:off x="476" y="1842"/>
              <a:ext cx="4761" cy="907"/>
              <a:chOff x="499" y="1360"/>
              <a:chExt cx="4761" cy="907"/>
            </a:xfrm>
          </p:grpSpPr>
          <p:sp>
            <p:nvSpPr>
              <p:cNvPr id="2427978" name="AutoShape 74"/>
              <p:cNvSpPr>
                <a:spLocks noChangeArrowheads="1"/>
              </p:cNvSpPr>
              <p:nvPr/>
            </p:nvSpPr>
            <p:spPr bwMode="auto">
              <a:xfrm>
                <a:off x="499" y="1360"/>
                <a:ext cx="227" cy="907"/>
              </a:xfrm>
              <a:prstGeom prst="roundRect">
                <a:avLst>
                  <a:gd name="adj" fmla="val 14412"/>
                </a:avLst>
              </a:prstGeom>
              <a:gradFill rotWithShape="0">
                <a:gsLst>
                  <a:gs pos="0">
                    <a:srgbClr val="0066CC"/>
                  </a:gs>
                  <a:gs pos="50000">
                    <a:schemeClr val="tx1"/>
                  </a:gs>
                  <a:gs pos="100000">
                    <a:srgbClr val="0066CC"/>
                  </a:gs>
                </a:gsLst>
                <a:lin ang="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63500" dir="2212194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個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案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接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洽</a:t>
                </a:r>
                <a:endParaRPr lang="zh-TW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新細明體" pitchFamily="18" charset="-120"/>
                </a:endParaRPr>
              </a:p>
            </p:txBody>
          </p:sp>
          <p:sp>
            <p:nvSpPr>
              <p:cNvPr id="2427979" name="AutoShape 75"/>
              <p:cNvSpPr>
                <a:spLocks noChangeArrowheads="1"/>
              </p:cNvSpPr>
              <p:nvPr/>
            </p:nvSpPr>
            <p:spPr bwMode="auto">
              <a:xfrm>
                <a:off x="952" y="1360"/>
                <a:ext cx="227" cy="907"/>
              </a:xfrm>
              <a:prstGeom prst="roundRect">
                <a:avLst>
                  <a:gd name="adj" fmla="val 14412"/>
                </a:avLst>
              </a:prstGeom>
              <a:gradFill rotWithShape="0">
                <a:gsLst>
                  <a:gs pos="0">
                    <a:srgbClr val="0066CC"/>
                  </a:gs>
                  <a:gs pos="50000">
                    <a:schemeClr val="tx1"/>
                  </a:gs>
                  <a:gs pos="100000">
                    <a:srgbClr val="0066CC"/>
                  </a:gs>
                </a:gsLst>
                <a:lin ang="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63500" dir="2212194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評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估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規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劃</a:t>
                </a:r>
                <a:endParaRPr lang="zh-TW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新細明體" pitchFamily="18" charset="-120"/>
                </a:endParaRPr>
              </a:p>
            </p:txBody>
          </p:sp>
          <p:sp>
            <p:nvSpPr>
              <p:cNvPr id="2427980" name="AutoShape 76"/>
              <p:cNvSpPr>
                <a:spLocks noChangeArrowheads="1"/>
              </p:cNvSpPr>
              <p:nvPr/>
            </p:nvSpPr>
            <p:spPr bwMode="auto">
              <a:xfrm>
                <a:off x="1406" y="1360"/>
                <a:ext cx="227" cy="907"/>
              </a:xfrm>
              <a:prstGeom prst="roundRect">
                <a:avLst>
                  <a:gd name="adj" fmla="val 14412"/>
                </a:avLst>
              </a:prstGeom>
              <a:gradFill rotWithShape="0">
                <a:gsLst>
                  <a:gs pos="0">
                    <a:srgbClr val="0066CC"/>
                  </a:gs>
                  <a:gs pos="50000">
                    <a:schemeClr val="tx1"/>
                  </a:gs>
                  <a:gs pos="100000">
                    <a:srgbClr val="0066CC"/>
                  </a:gs>
                </a:gsLst>
                <a:lin ang="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63500" dir="2212194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機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種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選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定</a:t>
                </a:r>
                <a:endParaRPr lang="zh-TW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新細明體" pitchFamily="18" charset="-120"/>
                </a:endParaRPr>
              </a:p>
            </p:txBody>
          </p:sp>
          <p:sp>
            <p:nvSpPr>
              <p:cNvPr id="2427981" name="AutoShape 77"/>
              <p:cNvSpPr>
                <a:spLocks noChangeArrowheads="1"/>
              </p:cNvSpPr>
              <p:nvPr/>
            </p:nvSpPr>
            <p:spPr bwMode="auto">
              <a:xfrm>
                <a:off x="1859" y="1360"/>
                <a:ext cx="227" cy="907"/>
              </a:xfrm>
              <a:prstGeom prst="roundRect">
                <a:avLst>
                  <a:gd name="adj" fmla="val 14412"/>
                </a:avLst>
              </a:prstGeom>
              <a:gradFill rotWithShape="0">
                <a:gsLst>
                  <a:gs pos="0">
                    <a:srgbClr val="0066CC"/>
                  </a:gs>
                  <a:gs pos="50000">
                    <a:schemeClr val="tx1"/>
                  </a:gs>
                  <a:gs pos="100000">
                    <a:srgbClr val="0066CC"/>
                  </a:gs>
                </a:gsLst>
                <a:lin ang="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63500" dir="2212194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簽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訂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合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約</a:t>
                </a:r>
                <a:endParaRPr lang="zh-TW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新細明體" pitchFamily="18" charset="-120"/>
                </a:endParaRPr>
              </a:p>
            </p:txBody>
          </p:sp>
          <p:sp>
            <p:nvSpPr>
              <p:cNvPr id="2427982" name="AutoShape 78"/>
              <p:cNvSpPr>
                <a:spLocks noChangeArrowheads="1"/>
              </p:cNvSpPr>
              <p:nvPr/>
            </p:nvSpPr>
            <p:spPr bwMode="auto">
              <a:xfrm>
                <a:off x="3219" y="1360"/>
                <a:ext cx="227" cy="907"/>
              </a:xfrm>
              <a:prstGeom prst="roundRect">
                <a:avLst>
                  <a:gd name="adj" fmla="val 14412"/>
                </a:avLst>
              </a:prstGeom>
              <a:gradFill rotWithShape="0">
                <a:gsLst>
                  <a:gs pos="0">
                    <a:srgbClr val="669900"/>
                  </a:gs>
                  <a:gs pos="50000">
                    <a:schemeClr val="tx1"/>
                  </a:gs>
                  <a:gs pos="100000">
                    <a:srgbClr val="669900"/>
                  </a:gs>
                </a:gsLst>
                <a:lin ang="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63500" dir="2212194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設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備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製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作</a:t>
                </a:r>
                <a:endParaRPr lang="zh-TW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新細明體" pitchFamily="18" charset="-120"/>
                </a:endParaRPr>
              </a:p>
            </p:txBody>
          </p:sp>
          <p:sp>
            <p:nvSpPr>
              <p:cNvPr id="2427983" name="AutoShape 79"/>
              <p:cNvSpPr>
                <a:spLocks noChangeArrowheads="1"/>
              </p:cNvSpPr>
              <p:nvPr/>
            </p:nvSpPr>
            <p:spPr bwMode="auto">
              <a:xfrm>
                <a:off x="3673" y="1360"/>
                <a:ext cx="227" cy="907"/>
              </a:xfrm>
              <a:prstGeom prst="roundRect">
                <a:avLst>
                  <a:gd name="adj" fmla="val 14412"/>
                </a:avLst>
              </a:prstGeom>
              <a:gradFill rotWithShape="0">
                <a:gsLst>
                  <a:gs pos="0">
                    <a:srgbClr val="669900"/>
                  </a:gs>
                  <a:gs pos="50000">
                    <a:schemeClr val="tx1"/>
                  </a:gs>
                  <a:gs pos="100000">
                    <a:srgbClr val="669900"/>
                  </a:gs>
                </a:gsLst>
                <a:lin ang="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63500" dir="2212194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組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立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按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裝</a:t>
                </a:r>
                <a:endParaRPr lang="zh-TW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新細明體" pitchFamily="18" charset="-120"/>
                </a:endParaRPr>
              </a:p>
            </p:txBody>
          </p:sp>
          <p:sp>
            <p:nvSpPr>
              <p:cNvPr id="2427984" name="AutoShape 80"/>
              <p:cNvSpPr>
                <a:spLocks noChangeArrowheads="1"/>
              </p:cNvSpPr>
              <p:nvPr/>
            </p:nvSpPr>
            <p:spPr bwMode="auto">
              <a:xfrm>
                <a:off x="4126" y="1360"/>
                <a:ext cx="227" cy="907"/>
              </a:xfrm>
              <a:prstGeom prst="roundRect">
                <a:avLst>
                  <a:gd name="adj" fmla="val 14412"/>
                </a:avLst>
              </a:prstGeom>
              <a:gradFill rotWithShape="0">
                <a:gsLst>
                  <a:gs pos="0">
                    <a:srgbClr val="669900"/>
                  </a:gs>
                  <a:gs pos="50000">
                    <a:schemeClr val="tx1"/>
                  </a:gs>
                  <a:gs pos="100000">
                    <a:srgbClr val="669900"/>
                  </a:gs>
                </a:gsLst>
                <a:lin ang="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63500" dir="2212194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運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轉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測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試</a:t>
                </a:r>
                <a:endParaRPr lang="zh-TW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新細明體" pitchFamily="18" charset="-120"/>
                </a:endParaRPr>
              </a:p>
            </p:txBody>
          </p:sp>
          <p:sp>
            <p:nvSpPr>
              <p:cNvPr id="2427985" name="AutoShape 81"/>
              <p:cNvSpPr>
                <a:spLocks noChangeArrowheads="1"/>
              </p:cNvSpPr>
              <p:nvPr/>
            </p:nvSpPr>
            <p:spPr bwMode="auto">
              <a:xfrm>
                <a:off x="4580" y="1360"/>
                <a:ext cx="227" cy="907"/>
              </a:xfrm>
              <a:prstGeom prst="roundRect">
                <a:avLst>
                  <a:gd name="adj" fmla="val 14412"/>
                </a:avLst>
              </a:prstGeom>
              <a:gradFill rotWithShape="0">
                <a:gsLst>
                  <a:gs pos="0">
                    <a:srgbClr val="669900"/>
                  </a:gs>
                  <a:gs pos="50000">
                    <a:schemeClr val="tx1"/>
                  </a:gs>
                  <a:gs pos="100000">
                    <a:srgbClr val="669900"/>
                  </a:gs>
                </a:gsLst>
                <a:lin ang="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63500" dir="2212194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交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機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驗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收</a:t>
                </a:r>
                <a:endParaRPr lang="zh-TW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新細明體" pitchFamily="18" charset="-120"/>
                </a:endParaRPr>
              </a:p>
            </p:txBody>
          </p:sp>
          <p:sp>
            <p:nvSpPr>
              <p:cNvPr id="2427986" name="AutoShape 82"/>
              <p:cNvSpPr>
                <a:spLocks noChangeArrowheads="1"/>
              </p:cNvSpPr>
              <p:nvPr/>
            </p:nvSpPr>
            <p:spPr bwMode="auto">
              <a:xfrm>
                <a:off x="5033" y="1360"/>
                <a:ext cx="227" cy="907"/>
              </a:xfrm>
              <a:prstGeom prst="roundRect">
                <a:avLst>
                  <a:gd name="adj" fmla="val 14412"/>
                </a:avLst>
              </a:prstGeom>
              <a:gradFill rotWithShape="0">
                <a:gsLst>
                  <a:gs pos="0">
                    <a:srgbClr val="669900"/>
                  </a:gs>
                  <a:gs pos="50000">
                    <a:schemeClr val="tx1"/>
                  </a:gs>
                  <a:gs pos="100000">
                    <a:srgbClr val="669900"/>
                  </a:gs>
                </a:gsLst>
                <a:lin ang="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63500" dir="2212194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保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養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維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修</a:t>
                </a:r>
                <a:endParaRPr lang="zh-TW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新細明體" pitchFamily="18" charset="-120"/>
                </a:endParaRPr>
              </a:p>
            </p:txBody>
          </p:sp>
          <p:sp>
            <p:nvSpPr>
              <p:cNvPr id="2427987" name="AutoShape 83"/>
              <p:cNvSpPr>
                <a:spLocks noChangeArrowheads="1"/>
              </p:cNvSpPr>
              <p:nvPr/>
            </p:nvSpPr>
            <p:spPr bwMode="auto">
              <a:xfrm>
                <a:off x="771" y="1768"/>
                <a:ext cx="144" cy="96"/>
              </a:xfrm>
              <a:prstGeom prst="chevron">
                <a:avLst>
                  <a:gd name="adj" fmla="val 37500"/>
                </a:avLst>
              </a:prstGeom>
              <a:gradFill rotWithShape="0">
                <a:gsLst>
                  <a:gs pos="0">
                    <a:srgbClr val="006699"/>
                  </a:gs>
                  <a:gs pos="50000">
                    <a:schemeClr val="tx1"/>
                  </a:gs>
                  <a:gs pos="100000">
                    <a:srgbClr val="006699"/>
                  </a:gs>
                </a:gsLst>
                <a:lin ang="5400000" scaled="1"/>
              </a:gradFill>
              <a:ln w="1905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427988" name="AutoShape 84"/>
              <p:cNvSpPr>
                <a:spLocks noChangeArrowheads="1"/>
              </p:cNvSpPr>
              <p:nvPr/>
            </p:nvSpPr>
            <p:spPr bwMode="auto">
              <a:xfrm>
                <a:off x="1224" y="1768"/>
                <a:ext cx="144" cy="96"/>
              </a:xfrm>
              <a:prstGeom prst="chevron">
                <a:avLst>
                  <a:gd name="adj" fmla="val 37500"/>
                </a:avLst>
              </a:prstGeom>
              <a:gradFill rotWithShape="0">
                <a:gsLst>
                  <a:gs pos="0">
                    <a:srgbClr val="006699"/>
                  </a:gs>
                  <a:gs pos="50000">
                    <a:schemeClr val="tx1"/>
                  </a:gs>
                  <a:gs pos="100000">
                    <a:srgbClr val="006699"/>
                  </a:gs>
                </a:gsLst>
                <a:lin ang="5400000" scaled="1"/>
              </a:gradFill>
              <a:ln w="1905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427989" name="AutoShape 85"/>
              <p:cNvSpPr>
                <a:spLocks noChangeArrowheads="1"/>
              </p:cNvSpPr>
              <p:nvPr/>
            </p:nvSpPr>
            <p:spPr bwMode="auto">
              <a:xfrm>
                <a:off x="1678" y="1768"/>
                <a:ext cx="144" cy="96"/>
              </a:xfrm>
              <a:prstGeom prst="chevron">
                <a:avLst>
                  <a:gd name="adj" fmla="val 37500"/>
                </a:avLst>
              </a:prstGeom>
              <a:gradFill rotWithShape="0">
                <a:gsLst>
                  <a:gs pos="0">
                    <a:srgbClr val="006699"/>
                  </a:gs>
                  <a:gs pos="50000">
                    <a:schemeClr val="tx1"/>
                  </a:gs>
                  <a:gs pos="100000">
                    <a:srgbClr val="006699"/>
                  </a:gs>
                </a:gsLst>
                <a:lin ang="5400000" scaled="1"/>
              </a:gradFill>
              <a:ln w="1905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427990" name="AutoShape 86"/>
              <p:cNvSpPr>
                <a:spLocks noChangeArrowheads="1"/>
              </p:cNvSpPr>
              <p:nvPr/>
            </p:nvSpPr>
            <p:spPr bwMode="auto">
              <a:xfrm>
                <a:off x="2766" y="1360"/>
                <a:ext cx="227" cy="907"/>
              </a:xfrm>
              <a:prstGeom prst="roundRect">
                <a:avLst>
                  <a:gd name="adj" fmla="val 14412"/>
                </a:avLst>
              </a:prstGeom>
              <a:gradFill rotWithShape="0">
                <a:gsLst>
                  <a:gs pos="0">
                    <a:srgbClr val="FF7C80"/>
                  </a:gs>
                  <a:gs pos="50000">
                    <a:schemeClr val="tx1"/>
                  </a:gs>
                  <a:gs pos="100000">
                    <a:srgbClr val="FF7C80"/>
                  </a:gs>
                </a:gsLst>
                <a:lin ang="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63500" dir="2212194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採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購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發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包</a:t>
                </a:r>
                <a:endParaRPr lang="zh-TW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新細明體" pitchFamily="18" charset="-120"/>
                </a:endParaRPr>
              </a:p>
            </p:txBody>
          </p:sp>
          <p:sp>
            <p:nvSpPr>
              <p:cNvPr id="2427991" name="AutoShape 87"/>
              <p:cNvSpPr>
                <a:spLocks noChangeArrowheads="1"/>
              </p:cNvSpPr>
              <p:nvPr/>
            </p:nvSpPr>
            <p:spPr bwMode="auto">
              <a:xfrm>
                <a:off x="2313" y="1360"/>
                <a:ext cx="227" cy="907"/>
              </a:xfrm>
              <a:prstGeom prst="roundRect">
                <a:avLst>
                  <a:gd name="adj" fmla="val 14412"/>
                </a:avLst>
              </a:prstGeom>
              <a:gradFill rotWithShape="0">
                <a:gsLst>
                  <a:gs pos="0">
                    <a:srgbClr val="CC00FF"/>
                  </a:gs>
                  <a:gs pos="50000">
                    <a:schemeClr val="tx1"/>
                  </a:gs>
                  <a:gs pos="100000">
                    <a:srgbClr val="CC00FF"/>
                  </a:gs>
                </a:gsLst>
                <a:lin ang="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63500" dir="2212194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設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計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製</a:t>
                </a:r>
              </a:p>
              <a:p>
                <a:pPr>
                  <a:defRPr/>
                </a:pPr>
                <a:r>
                  <a:rPr lang="zh-TW" altLang="en-US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標楷體" pitchFamily="65" charset="-120"/>
                    <a:ea typeface="標楷體" pitchFamily="65" charset="-120"/>
                  </a:rPr>
                  <a:t>圖</a:t>
                </a:r>
                <a:endParaRPr lang="zh-TW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新細明體" pitchFamily="18" charset="-120"/>
                </a:endParaRPr>
              </a:p>
            </p:txBody>
          </p:sp>
          <p:sp>
            <p:nvSpPr>
              <p:cNvPr id="2427992" name="AutoShape 88"/>
              <p:cNvSpPr>
                <a:spLocks noChangeArrowheads="1"/>
              </p:cNvSpPr>
              <p:nvPr/>
            </p:nvSpPr>
            <p:spPr bwMode="auto">
              <a:xfrm>
                <a:off x="2131" y="1768"/>
                <a:ext cx="144" cy="96"/>
              </a:xfrm>
              <a:prstGeom prst="chevron">
                <a:avLst>
                  <a:gd name="adj" fmla="val 37500"/>
                </a:avLst>
              </a:prstGeom>
              <a:gradFill rotWithShape="0">
                <a:gsLst>
                  <a:gs pos="0">
                    <a:srgbClr val="006699"/>
                  </a:gs>
                  <a:gs pos="50000">
                    <a:schemeClr val="tx1"/>
                  </a:gs>
                  <a:gs pos="100000">
                    <a:srgbClr val="006699"/>
                  </a:gs>
                </a:gsLst>
                <a:lin ang="5400000" scaled="1"/>
              </a:gradFill>
              <a:ln w="1905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427993" name="AutoShape 89"/>
              <p:cNvSpPr>
                <a:spLocks noChangeArrowheads="1"/>
              </p:cNvSpPr>
              <p:nvPr/>
            </p:nvSpPr>
            <p:spPr bwMode="auto">
              <a:xfrm>
                <a:off x="2585" y="1768"/>
                <a:ext cx="144" cy="96"/>
              </a:xfrm>
              <a:prstGeom prst="chevron">
                <a:avLst>
                  <a:gd name="adj" fmla="val 37500"/>
                </a:avLst>
              </a:prstGeom>
              <a:gradFill rotWithShape="0">
                <a:gsLst>
                  <a:gs pos="0">
                    <a:srgbClr val="006699"/>
                  </a:gs>
                  <a:gs pos="50000">
                    <a:schemeClr val="tx1"/>
                  </a:gs>
                  <a:gs pos="100000">
                    <a:srgbClr val="006699"/>
                  </a:gs>
                </a:gsLst>
                <a:lin ang="5400000" scaled="1"/>
              </a:gradFill>
              <a:ln w="1905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427994" name="AutoShape 90"/>
              <p:cNvSpPr>
                <a:spLocks noChangeArrowheads="1"/>
              </p:cNvSpPr>
              <p:nvPr/>
            </p:nvSpPr>
            <p:spPr bwMode="auto">
              <a:xfrm>
                <a:off x="3038" y="1768"/>
                <a:ext cx="144" cy="96"/>
              </a:xfrm>
              <a:prstGeom prst="chevron">
                <a:avLst>
                  <a:gd name="adj" fmla="val 37500"/>
                </a:avLst>
              </a:prstGeom>
              <a:gradFill rotWithShape="0">
                <a:gsLst>
                  <a:gs pos="0">
                    <a:srgbClr val="006699"/>
                  </a:gs>
                  <a:gs pos="50000">
                    <a:schemeClr val="tx1"/>
                  </a:gs>
                  <a:gs pos="100000">
                    <a:srgbClr val="006699"/>
                  </a:gs>
                </a:gsLst>
                <a:lin ang="5400000" scaled="1"/>
              </a:gradFill>
              <a:ln w="1905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427995" name="AutoShape 91"/>
              <p:cNvSpPr>
                <a:spLocks noChangeArrowheads="1"/>
              </p:cNvSpPr>
              <p:nvPr/>
            </p:nvSpPr>
            <p:spPr bwMode="auto">
              <a:xfrm>
                <a:off x="3491" y="1768"/>
                <a:ext cx="144" cy="96"/>
              </a:xfrm>
              <a:prstGeom prst="chevron">
                <a:avLst>
                  <a:gd name="adj" fmla="val 37500"/>
                </a:avLst>
              </a:prstGeom>
              <a:gradFill rotWithShape="0">
                <a:gsLst>
                  <a:gs pos="0">
                    <a:srgbClr val="006699"/>
                  </a:gs>
                  <a:gs pos="50000">
                    <a:schemeClr val="tx1"/>
                  </a:gs>
                  <a:gs pos="100000">
                    <a:srgbClr val="006699"/>
                  </a:gs>
                </a:gsLst>
                <a:lin ang="5400000" scaled="1"/>
              </a:gradFill>
              <a:ln w="1905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427996" name="AutoShape 92"/>
              <p:cNvSpPr>
                <a:spLocks noChangeArrowheads="1"/>
              </p:cNvSpPr>
              <p:nvPr/>
            </p:nvSpPr>
            <p:spPr bwMode="auto">
              <a:xfrm>
                <a:off x="3945" y="1768"/>
                <a:ext cx="144" cy="96"/>
              </a:xfrm>
              <a:prstGeom prst="chevron">
                <a:avLst>
                  <a:gd name="adj" fmla="val 37500"/>
                </a:avLst>
              </a:prstGeom>
              <a:gradFill rotWithShape="0">
                <a:gsLst>
                  <a:gs pos="0">
                    <a:srgbClr val="006699"/>
                  </a:gs>
                  <a:gs pos="50000">
                    <a:schemeClr val="tx1"/>
                  </a:gs>
                  <a:gs pos="100000">
                    <a:srgbClr val="006699"/>
                  </a:gs>
                </a:gsLst>
                <a:lin ang="5400000" scaled="1"/>
              </a:gradFill>
              <a:ln w="1905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427997" name="AutoShape 93"/>
              <p:cNvSpPr>
                <a:spLocks noChangeArrowheads="1"/>
              </p:cNvSpPr>
              <p:nvPr/>
            </p:nvSpPr>
            <p:spPr bwMode="auto">
              <a:xfrm>
                <a:off x="4398" y="1768"/>
                <a:ext cx="144" cy="96"/>
              </a:xfrm>
              <a:prstGeom prst="chevron">
                <a:avLst>
                  <a:gd name="adj" fmla="val 37500"/>
                </a:avLst>
              </a:prstGeom>
              <a:gradFill rotWithShape="0">
                <a:gsLst>
                  <a:gs pos="0">
                    <a:srgbClr val="006699"/>
                  </a:gs>
                  <a:gs pos="50000">
                    <a:schemeClr val="tx1"/>
                  </a:gs>
                  <a:gs pos="100000">
                    <a:srgbClr val="006699"/>
                  </a:gs>
                </a:gsLst>
                <a:lin ang="5400000" scaled="1"/>
              </a:gradFill>
              <a:ln w="1905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427998" name="AutoShape 94"/>
              <p:cNvSpPr>
                <a:spLocks noChangeArrowheads="1"/>
              </p:cNvSpPr>
              <p:nvPr/>
            </p:nvSpPr>
            <p:spPr bwMode="auto">
              <a:xfrm>
                <a:off x="4852" y="1768"/>
                <a:ext cx="144" cy="96"/>
              </a:xfrm>
              <a:prstGeom prst="chevron">
                <a:avLst>
                  <a:gd name="adj" fmla="val 37500"/>
                </a:avLst>
              </a:prstGeom>
              <a:gradFill rotWithShape="0">
                <a:gsLst>
                  <a:gs pos="0">
                    <a:srgbClr val="006699"/>
                  </a:gs>
                  <a:gs pos="50000">
                    <a:schemeClr val="tx1"/>
                  </a:gs>
                  <a:gs pos="100000">
                    <a:srgbClr val="006699"/>
                  </a:gs>
                </a:gsLst>
                <a:lin ang="5400000" scaled="1"/>
              </a:gradFill>
              <a:ln w="19050">
                <a:solidFill>
                  <a:schemeClr val="bg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320520" name="AutoShape 105"/>
            <p:cNvSpPr>
              <a:spLocks noChangeArrowheads="1"/>
            </p:cNvSpPr>
            <p:nvPr/>
          </p:nvSpPr>
          <p:spPr bwMode="auto">
            <a:xfrm rot="10800000">
              <a:off x="1429" y="754"/>
              <a:ext cx="953" cy="816"/>
            </a:xfrm>
            <a:custGeom>
              <a:avLst/>
              <a:gdLst>
                <a:gd name="T0" fmla="*/ 681 w 21600"/>
                <a:gd name="T1" fmla="*/ 0 h 21600"/>
                <a:gd name="T2" fmla="*/ 408 w 21600"/>
                <a:gd name="T3" fmla="*/ 272 h 21600"/>
                <a:gd name="T4" fmla="*/ 0 w 21600"/>
                <a:gd name="T5" fmla="*/ 680 h 21600"/>
                <a:gd name="T6" fmla="*/ 408 w 21600"/>
                <a:gd name="T7" fmla="*/ 816 h 21600"/>
                <a:gd name="T8" fmla="*/ 817 w 21600"/>
                <a:gd name="T9" fmla="*/ 567 h 21600"/>
                <a:gd name="T10" fmla="*/ 953 w 21600"/>
                <a:gd name="T11" fmla="*/ 272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4400 h 21600"/>
                <a:gd name="T20" fmla="*/ 18518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FF5050"/>
            </a:solidFill>
            <a:ln w="9525" algn="ctr">
              <a:solidFill>
                <a:srgbClr val="FF5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</TotalTime>
  <Words>844</Words>
  <Application>Microsoft Office PowerPoint</Application>
  <PresentationFormat>如螢幕大小 (4:3)</PresentationFormat>
  <Paragraphs>295</Paragraphs>
  <Slides>10</Slides>
  <Notes>2</Notes>
  <HiddenSlides>0</HiddenSlides>
  <MMClips>0</MMClips>
  <ScaleCrop>false</ScaleCrop>
  <HeadingPairs>
    <vt:vector size="8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2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22" baseType="lpstr">
      <vt:lpstr>Romantic</vt:lpstr>
      <vt:lpstr>新細明體</vt:lpstr>
      <vt:lpstr>標楷體</vt:lpstr>
      <vt:lpstr>Arial</vt:lpstr>
      <vt:lpstr>Arial Narrow</vt:lpstr>
      <vt:lpstr>Calibri</vt:lpstr>
      <vt:lpstr>Impact</vt:lpstr>
      <vt:lpstr>Symbol</vt:lpstr>
      <vt:lpstr>Times New Roman</vt:lpstr>
      <vt:lpstr>教學目標</vt:lpstr>
      <vt:lpstr>1_教學目標</vt:lpstr>
      <vt:lpstr>文件</vt:lpstr>
      <vt:lpstr>組織轉型的要點</vt:lpstr>
      <vt:lpstr>由傳統到再造</vt:lpstr>
      <vt:lpstr>組織結構與工作流程</vt:lpstr>
      <vt:lpstr>PowerPoint 簡報</vt:lpstr>
      <vt:lpstr>經營再造的意義</vt:lpstr>
      <vt:lpstr>經營再造的要素</vt:lpstr>
      <vt:lpstr>經營再造的要素</vt:lpstr>
      <vt:lpstr>何謂「流程」？</vt:lpstr>
      <vt:lpstr>PowerPoint 簡報</vt:lpstr>
      <vt:lpstr>營建的流程化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由傳統到再造</dc:title>
  <dc:creator>Your User Name</dc:creator>
  <cp:lastModifiedBy>George Lee</cp:lastModifiedBy>
  <cp:revision>3</cp:revision>
  <dcterms:created xsi:type="dcterms:W3CDTF">2010-07-17T14:06:33Z</dcterms:created>
  <dcterms:modified xsi:type="dcterms:W3CDTF">2017-09-12T07:48:42Z</dcterms:modified>
</cp:coreProperties>
</file>